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2DCDD5-7C2F-488F-B773-A841BC1FB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7E316F6-A0B2-4392-B447-022A628C6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B2D93E1-37B1-492D-A69A-911CAE41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92BE3A-488C-4D8E-81E1-4C8E8C16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0FE2D-13F2-429C-900F-10C619A3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255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D9491E-AFE2-4733-8F9C-7F9CE970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EFCB2EB-2AF9-45B8-975B-A95ED72D9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9A869AD-D016-4B26-B702-20E9CD94F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328463-7E1C-46DA-9279-91CE88A5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B3D8F8-380C-4330-B7F3-92B6817FE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886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3394EE1-3D98-4870-A625-44470CE3C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A322027-739B-47EF-960F-66BCBA062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45DF65-4DA8-4E2A-A7B4-85A8EFADA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4CD09FE-74C3-4FAA-9547-B2A5AA68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1A22391-BDCF-4505-87E5-1969B8808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847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47FBFE-8CEF-4E57-92B7-1B23387BA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87B447-FE93-4D33-800D-78926D75F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B6B18F8-21C7-46C3-8875-8A5547FA1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2EADFD-42AF-4724-9354-789469FE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856C2F9-F00D-48F1-9D8E-0AB53F59F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07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CA503E-676E-48F5-9D23-198C1C62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83196A-9945-4FC0-B974-79E4633A0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03960F-41BB-4A4F-9F36-481B1A69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3C401F-9D55-4D38-8858-20F76083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C64D28-A05E-4EA1-B73A-E7514352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8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9958E-59C2-4D9B-92A5-E5E4783D9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3274A2-7624-4DDF-8307-284E8E4A7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E59B6F3-5B0D-4EE9-8BFF-BC722B984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5EC0A1E-3004-4902-8D6C-E97C6B88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5EF46AE-7FD7-481E-8841-88E10F4D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94B4A1D-BDBB-4ABF-90DD-34935BBC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60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B3F679-9135-41D4-A682-91E578435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950574E-FD7C-4626-92CF-523E99B3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D960BB-21AD-453E-9515-66FCE332C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EDBDCC6-6676-4D49-A845-2357BDA65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894932A-17E6-4783-AD67-B54A06C7B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F3C1E2A-619E-4BA7-A855-42B66E1D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E457979-16E9-4CE4-BF0E-7F31EAEE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65BDE8B-6CBD-4ECB-B6F3-9DAEF4CD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6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0C0B1E-DA67-42EF-8BF3-908E8890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F7B7ECD-F713-43B5-A62B-51F8C59F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B4C84EA-2DCC-4F2D-A7EB-CD8E0524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4FAB4EB-09DE-4C58-A09D-C69EF91C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2050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21674EB-81FF-431E-B5BE-95F08598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26EBB5-F805-4279-ADA0-1EF910D5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8D6981-DEE9-4F31-A6AB-880362D9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9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ABB2AE-8679-4763-BE2F-8EDBBA03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CF326B-4B55-483F-9DD8-C65012FE9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3F89BC-1200-4846-B5BC-FD974837C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F74389C-5C84-4664-8593-10A9D0DA2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54B334-03E7-4594-9AC9-64754F20C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C53985-0898-421F-A134-842A5A4AD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20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1777B5-7BE1-496B-88A4-69AE6DEE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233F1A8-6918-4F0E-B929-D71EFCE7D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3E819CF-CD65-4929-8E92-D96533B2E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203D1F-3609-498C-8787-50C750A0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E490CF3-1BAE-40EE-805E-1DCB8CB7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A52F106-399C-4E93-B6A8-C427AFF9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005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7391418-4A63-4F3C-BD93-5B36B990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37EFE6-E1C4-451C-AB11-E1C099140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CD6D62-7606-4A3C-B899-9E02260F3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7D273-210C-4D81-B448-864EA7D58AA4}" type="datetimeFigureOut">
              <a:rPr lang="pl-PL" smtClean="0"/>
              <a:t>2021-05-03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335BE6E-AC79-45CE-A646-34D4CD6AFE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323A79F-4224-488F-BE11-C09105DCC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1855C-B106-46D0-9AA7-395C6C3C1F9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125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5059685@N05/6771941029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7F1B1-96C0-4C8E-8D38-1AACF8097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pl-PL" sz="5400"/>
              <a:t>SŁOWIŃSKI PARK NARODOWY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59CB488-CFC2-4F68-9B0B-E256BCC6A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anchor="t">
            <a:normAutofit/>
          </a:bodyPr>
          <a:lstStyle/>
          <a:p>
            <a:pPr algn="l"/>
            <a:r>
              <a:rPr lang="pl-PL" sz="2000"/>
              <a:t>Franciszek Woźniak</a:t>
            </a:r>
          </a:p>
        </p:txBody>
      </p:sp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1B196E6F-E756-469A-96E9-C6FFCA9CF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r="475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3350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niebo, zewnętrzne, plaża, przyroda&#10;&#10;Opis wygenerowany automatycznie">
            <a:extLst>
              <a:ext uri="{FF2B5EF4-FFF2-40B4-BE49-F238E27FC236}">
                <a16:creationId xmlns:a16="http://schemas.microsoft.com/office/drawing/2014/main" id="{FE2E6676-6158-4E27-93C4-DBFF245AA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615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niebo, zewnętrzne, plaża, przyroda&#10;&#10;Opis wygenerowany automatycznie">
            <a:extLst>
              <a:ext uri="{FF2B5EF4-FFF2-40B4-BE49-F238E27FC236}">
                <a16:creationId xmlns:a16="http://schemas.microsoft.com/office/drawing/2014/main" id="{1A10BF76-946A-44BB-AEC7-441DE44FC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6EC8F1-5D91-4E45-99F2-A5109572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8477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 err="1"/>
              <a:t>Został</a:t>
            </a:r>
            <a:r>
              <a:rPr lang="en-US" sz="4000" dirty="0"/>
              <a:t> </a:t>
            </a:r>
            <a:r>
              <a:rPr lang="en-US" sz="4000" dirty="0" err="1"/>
              <a:t>utworzony</a:t>
            </a:r>
            <a:br>
              <a:rPr lang="en-US" sz="4000" dirty="0"/>
            </a:br>
            <a:r>
              <a:rPr lang="en-US" sz="4000" dirty="0"/>
              <a:t>1 </a:t>
            </a:r>
            <a:r>
              <a:rPr lang="en-US" sz="4000" dirty="0" err="1"/>
              <a:t>stycznia</a:t>
            </a:r>
            <a:r>
              <a:rPr lang="en-US" sz="4000" dirty="0"/>
              <a:t> 1967 </a:t>
            </a:r>
            <a:br>
              <a:rPr lang="en-US" sz="4000" dirty="0"/>
            </a:br>
            <a:r>
              <a:rPr lang="en-US" sz="4000" dirty="0" err="1"/>
              <a:t>i</a:t>
            </a:r>
            <a:r>
              <a:rPr lang="en-US" sz="4000" dirty="0"/>
              <a:t> </a:t>
            </a:r>
            <a:r>
              <a:rPr lang="en-US" sz="4000" dirty="0" err="1"/>
              <a:t>zajmuje</a:t>
            </a:r>
            <a:r>
              <a:rPr lang="en-US" sz="4000" dirty="0"/>
              <a:t> </a:t>
            </a:r>
            <a:r>
              <a:rPr lang="en-US" sz="4000" dirty="0" err="1"/>
              <a:t>powierzchnię</a:t>
            </a:r>
            <a:br>
              <a:rPr lang="pl-PL" sz="4000" dirty="0"/>
            </a:br>
            <a:r>
              <a:rPr lang="pl-PL" sz="4000" dirty="0"/>
              <a:t>ponad</a:t>
            </a:r>
            <a:r>
              <a:rPr lang="en-US" sz="4000" dirty="0"/>
              <a:t> 327 km².</a:t>
            </a:r>
            <a:br>
              <a:rPr lang="pl-PL" sz="4000" dirty="0"/>
            </a:br>
            <a:r>
              <a:rPr lang="pl-PL" sz="4000" dirty="0"/>
              <a:t>Z czego 110 km² to wody Bałtyku.</a:t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898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5D837EF0-9CB9-49F7-8335-764DD82C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2" y="867748"/>
            <a:ext cx="4841216" cy="51971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/>
              <a:t>Jest położony w środkowej części polskiego wybrzeża, w województwie pomorskim.</a:t>
            </a:r>
            <a:br>
              <a:rPr lang="pl-PL" sz="2800"/>
            </a:br>
            <a:r>
              <a:rPr lang="en-US" sz="2800"/>
              <a:t> Obejmuje Mierzeję Łebską, Nizinę Gardeńsko-Łebską, fragmenty moreny czołowej z ostatniego zlodowacenia z najwyższą kulminacją 115 m n.p.m. na wzgórzu Rowokół oraz szereg jezior: Łebsko (7,1 tys. ha), Gardno (2,5 tys. ha), Jezioro Dołgie Wielkie (156 ha) i Dołgie Małe (6,2 ha).</a:t>
            </a:r>
            <a:endParaRPr lang="en-US" sz="2800" dirty="0"/>
          </a:p>
        </p:txBody>
      </p:sp>
      <p:pic>
        <p:nvPicPr>
          <p:cNvPr id="8" name="Symbol zastępczy zawartości 7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9AE0672B-A338-41A1-98FC-EB2A505DC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082"/>
          <a:stretch/>
        </p:blipFill>
        <p:spPr>
          <a:xfrm>
            <a:off x="5326408" y="10"/>
            <a:ext cx="6865592" cy="6857990"/>
          </a:xfrm>
          <a:custGeom>
            <a:avLst/>
            <a:gdLst/>
            <a:ahLst/>
            <a:cxnLst/>
            <a:rect l="l" t="t" r="r" b="b"/>
            <a:pathLst>
              <a:path w="6865592" h="6858000">
                <a:moveTo>
                  <a:pt x="3068432" y="0"/>
                </a:moveTo>
                <a:lnTo>
                  <a:pt x="6865592" y="0"/>
                </a:lnTo>
                <a:lnTo>
                  <a:pt x="6865592" y="6858000"/>
                </a:lnTo>
                <a:lnTo>
                  <a:pt x="3068431" y="6858000"/>
                </a:lnTo>
                <a:lnTo>
                  <a:pt x="3064426" y="6854853"/>
                </a:lnTo>
                <a:cubicBezTo>
                  <a:pt x="2077725" y="6040555"/>
                  <a:pt x="1448804" y="4808224"/>
                  <a:pt x="1448804" y="3429000"/>
                </a:cubicBezTo>
                <a:cubicBezTo>
                  <a:pt x="1448804" y="2049777"/>
                  <a:pt x="2077725" y="817446"/>
                  <a:pt x="3064426" y="3148"/>
                </a:cubicBezTo>
                <a:close/>
                <a:moveTo>
                  <a:pt x="1056707" y="0"/>
                </a:moveTo>
                <a:lnTo>
                  <a:pt x="2472663" y="0"/>
                </a:lnTo>
                <a:lnTo>
                  <a:pt x="2400426" y="75768"/>
                </a:lnTo>
                <a:cubicBezTo>
                  <a:pt x="1595468" y="961418"/>
                  <a:pt x="1104860" y="2137915"/>
                  <a:pt x="1104860" y="3429000"/>
                </a:cubicBezTo>
                <a:cubicBezTo>
                  <a:pt x="1104860" y="4720086"/>
                  <a:pt x="1595468" y="5896583"/>
                  <a:pt x="2400426" y="6782233"/>
                </a:cubicBezTo>
                <a:lnTo>
                  <a:pt x="2472663" y="6858000"/>
                </a:lnTo>
                <a:lnTo>
                  <a:pt x="1056707" y="6858000"/>
                </a:lnTo>
                <a:lnTo>
                  <a:pt x="1040415" y="6835090"/>
                </a:lnTo>
                <a:cubicBezTo>
                  <a:pt x="383550" y="5862802"/>
                  <a:pt x="0" y="4690693"/>
                  <a:pt x="0" y="3429000"/>
                </a:cubicBezTo>
                <a:cubicBezTo>
                  <a:pt x="0" y="2167308"/>
                  <a:pt x="383550" y="995199"/>
                  <a:pt x="1040415" y="22911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B34BBC-69D7-4906-8E5B-64C9EE038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26408" y="0"/>
            <a:ext cx="2472664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8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F1A28D6-A84E-4007-B9C9-76A09FE22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24" y="335561"/>
            <a:ext cx="9214828" cy="79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9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A5E504-4742-4C1E-AD71-09F9FB0C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l-PL" sz="2200" dirty="0"/>
              <a:t>Największą wartością Słowińskiego Parku Narodowego nie są flora i fauna, ale przyroda nieożywiona – </a:t>
            </a:r>
            <a:r>
              <a:rPr lang="pl-PL" sz="2200" b="1" dirty="0"/>
              <a:t>wydmy</a:t>
            </a:r>
            <a:r>
              <a:rPr lang="pl-PL" sz="2200" dirty="0"/>
              <a:t>, zwłaszcza te wędrujące, moreny, mierzeje, jeziora, torfowiska, plaże.</a:t>
            </a:r>
          </a:p>
        </p:txBody>
      </p:sp>
      <p:pic>
        <p:nvPicPr>
          <p:cNvPr id="5" name="Symbol zastępczy zawartości 4" descr="Obraz zawierający zewnętrzne, niebo, śnieg, przyroda&#10;&#10;Opis wygenerowany automatycznie">
            <a:extLst>
              <a:ext uri="{FF2B5EF4-FFF2-40B4-BE49-F238E27FC236}">
                <a16:creationId xmlns:a16="http://schemas.microsoft.com/office/drawing/2014/main" id="{C20145F3-67E7-4D06-88E6-B3790B22B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r="700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ymbol zastępczy zawartości 10" descr="Obraz zawierający niebo, zewnętrzne, przyroda, brzeg&#10;&#10;Opis wygenerowany automatycznie">
            <a:extLst>
              <a:ext uri="{FF2B5EF4-FFF2-40B4-BE49-F238E27FC236}">
                <a16:creationId xmlns:a16="http://schemas.microsoft.com/office/drawing/2014/main" id="{6E678F21-4B82-4730-AD8C-71FC4FAB4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34" y="2706688"/>
            <a:ext cx="4646082" cy="3484562"/>
          </a:xfrm>
        </p:spPr>
      </p:pic>
    </p:spTree>
    <p:extLst>
      <p:ext uri="{BB962C8B-B14F-4D97-AF65-F5344CB8AC3E}">
        <p14:creationId xmlns:p14="http://schemas.microsoft.com/office/powerpoint/2010/main" val="321913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0DEE9A-9FB2-499C-9ABE-ED31202B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474757"/>
            <a:ext cx="3734698" cy="3210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Zachodzą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dynamiczne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procesy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niszczenia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tworzenia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tempo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przemieszczania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wydm</a:t>
            </a: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to od 3,5 do ok. 10 m/</a:t>
            </a:r>
            <a:r>
              <a:rPr lang="en-US" sz="3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rok</a:t>
            </a:r>
            <a:r>
              <a:rPr lang="pl-PL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</a:t>
            </a:r>
            <a:endParaRPr lang="en-US" sz="3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B2E44E-30A6-416E-A45D-B1E328629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414016"/>
            <a:ext cx="232963" cy="1340860"/>
            <a:chOff x="56167" y="2050133"/>
            <a:chExt cx="232963" cy="1340860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FC3F1FAE-BAA2-4238-87B4-F57CD6E0D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089CF776-26E3-443A-9B0A-EBD6CE7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61989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1F6F9BAB-A8A1-4A62-86FC-5B3157A6E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7A2B6B81-FF9A-43F6-A1AE-917DAA4B0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47777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49817315-151B-4CB1-A230-5A36AF7FB4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6CC335AB-9541-4183-93A8-9687D50AB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33566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ED940D30-BF06-4C7A-8790-F0D998247D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A52173BB-5BB4-4AB9-AC66-79CF7406D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9355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CD8A6114-D58C-4BB6-9AFE-064C927F3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B4E88F94-25A1-4836-8BB3-4271B636B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5143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25A83C54-E0E4-4E8A-9EE6-C17D264171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0675818B-7A46-4DED-BBFC-4697A4C04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0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AF3B1214-DA5A-4076-BE6B-3D9D3ECC6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9E008EA5-BFDE-4E41-A137-7528BC70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8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46544C80-52A4-45E4-BFA9-EF2DF349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905E3B05-2EB1-44FB-ADE8-F4CD5217A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6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02542866-00BE-41E8-955D-E3B4E6E03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ADC9572A-D4F6-4C5A-B2C8-C00E855CB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2">
              <a:extLst>
                <a:ext uri="{FF2B5EF4-FFF2-40B4-BE49-F238E27FC236}">
                  <a16:creationId xmlns:a16="http://schemas.microsoft.com/office/drawing/2014/main" id="{BBF83543-D986-4CD0-A24E-9802847B8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600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59">
              <a:extLst>
                <a:ext uri="{FF2B5EF4-FFF2-40B4-BE49-F238E27FC236}">
                  <a16:creationId xmlns:a16="http://schemas.microsoft.com/office/drawing/2014/main" id="{15E8B8C4-D90E-4DC6-BA2D-D21C33318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0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4472"/>
            <a:ext cx="5291468" cy="1490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niebo, woda, zewnętrzne, plaża&#10;&#10;Opis wygenerowany automatycznie">
            <a:extLst>
              <a:ext uri="{FF2B5EF4-FFF2-40B4-BE49-F238E27FC236}">
                <a16:creationId xmlns:a16="http://schemas.microsoft.com/office/drawing/2014/main" id="{8BDC4B9E-FF95-4651-82C0-800B068DC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16"/>
          <a:stretch/>
        </p:blipFill>
        <p:spPr>
          <a:xfrm>
            <a:off x="5594168" y="870667"/>
            <a:ext cx="6251468" cy="458465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5852160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9BE995-78D6-40F5-BCA2-61CB743E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dirty="0"/>
              <a:t>Na </a:t>
            </a:r>
            <a:r>
              <a:rPr lang="en-US" sz="2600" dirty="0" err="1"/>
              <a:t>terenie</a:t>
            </a:r>
            <a:r>
              <a:rPr lang="en-US" sz="2600" dirty="0"/>
              <a:t> </a:t>
            </a:r>
            <a:r>
              <a:rPr lang="en-US" sz="2600" dirty="0" err="1"/>
              <a:t>Parku</a:t>
            </a:r>
            <a:r>
              <a:rPr lang="en-US" sz="2600" dirty="0"/>
              <a:t> </a:t>
            </a:r>
            <a:r>
              <a:rPr lang="en-US" sz="2600" dirty="0" err="1"/>
              <a:t>występują</a:t>
            </a:r>
            <a:r>
              <a:rPr lang="en-US" sz="2600" dirty="0"/>
              <a:t> </a:t>
            </a:r>
            <a:r>
              <a:rPr lang="en-US" sz="2600" dirty="0" err="1"/>
              <a:t>zbiorowiska</a:t>
            </a:r>
            <a:r>
              <a:rPr lang="en-US" sz="2600" dirty="0"/>
              <a:t>: </a:t>
            </a:r>
            <a:r>
              <a:rPr lang="en-US" sz="2600" dirty="0" err="1"/>
              <a:t>wydmowe</a:t>
            </a:r>
            <a:r>
              <a:rPr lang="en-US" sz="2600" dirty="0"/>
              <a:t>, </a:t>
            </a:r>
            <a:r>
              <a:rPr lang="en-US" sz="2600" dirty="0" err="1"/>
              <a:t>torfowiskowe</a:t>
            </a:r>
            <a:r>
              <a:rPr lang="en-US" sz="2600" dirty="0"/>
              <a:t>, </a:t>
            </a:r>
            <a:r>
              <a:rPr lang="en-US" sz="2600" dirty="0" err="1"/>
              <a:t>łąkowe</a:t>
            </a:r>
            <a:r>
              <a:rPr lang="en-US" sz="2600" dirty="0"/>
              <a:t> </a:t>
            </a:r>
            <a:r>
              <a:rPr lang="en-US" sz="2600" dirty="0" err="1"/>
              <a:t>i</a:t>
            </a:r>
            <a:r>
              <a:rPr lang="en-US" sz="2600" dirty="0"/>
              <a:t> </a:t>
            </a:r>
            <a:r>
              <a:rPr lang="en-US" sz="2600" dirty="0" err="1"/>
              <a:t>leśne</a:t>
            </a:r>
            <a:r>
              <a:rPr lang="en-US" sz="2600" dirty="0"/>
              <a:t>.</a:t>
            </a:r>
            <a:br>
              <a:rPr lang="en-US" sz="2600" dirty="0"/>
            </a:br>
            <a:r>
              <a:rPr lang="en-US" sz="2600" dirty="0" err="1"/>
              <a:t>Spośród</a:t>
            </a:r>
            <a:r>
              <a:rPr lang="en-US" sz="2600" dirty="0"/>
              <a:t> </a:t>
            </a:r>
            <a:r>
              <a:rPr lang="en-US" sz="2600" dirty="0" err="1"/>
              <a:t>lasów</a:t>
            </a:r>
            <a:r>
              <a:rPr lang="en-US" sz="2600" dirty="0"/>
              <a:t> </a:t>
            </a:r>
            <a:r>
              <a:rPr lang="en-US" sz="2600" dirty="0" err="1"/>
              <a:t>parku</a:t>
            </a:r>
            <a:r>
              <a:rPr lang="en-US" sz="2600" dirty="0"/>
              <a:t> 80% </a:t>
            </a:r>
            <a:r>
              <a:rPr lang="en-US" sz="2600" dirty="0" err="1"/>
              <a:t>stanowią</a:t>
            </a:r>
            <a:r>
              <a:rPr lang="en-US" sz="2600" dirty="0"/>
              <a:t> </a:t>
            </a:r>
            <a:r>
              <a:rPr lang="en-US" sz="2600" dirty="0" err="1"/>
              <a:t>bory</a:t>
            </a:r>
            <a:r>
              <a:rPr lang="pl-PL" sz="2600" dirty="0"/>
              <a:t>.</a:t>
            </a:r>
            <a:endParaRPr lang="en-US" sz="26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podłoże, zewnętrzne, drzewo, trawa&#10;&#10;Opis wygenerowany automatycznie">
            <a:extLst>
              <a:ext uri="{FF2B5EF4-FFF2-40B4-BE49-F238E27FC236}">
                <a16:creationId xmlns:a16="http://schemas.microsoft.com/office/drawing/2014/main" id="{57770AF4-11F5-496E-9E1D-133675A99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" r="-1" b="2620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65075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1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ptak, zewnętrzne, stojące, woda&#10;&#10;Opis wygenerowany automatycznie">
            <a:extLst>
              <a:ext uri="{FF2B5EF4-FFF2-40B4-BE49-F238E27FC236}">
                <a16:creationId xmlns:a16="http://schemas.microsoft.com/office/drawing/2014/main" id="{670FB432-0C89-42AB-BEEA-BFF81473E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06875" y="681038"/>
            <a:ext cx="7346950" cy="549751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07B545E-3747-47F2-86C7-01857039852E}"/>
              </a:ext>
            </a:extLst>
          </p:cNvPr>
          <p:cNvSpPr txBox="1"/>
          <p:nvPr/>
        </p:nvSpPr>
        <p:spPr>
          <a:xfrm>
            <a:off x="4206875" y="5980921"/>
            <a:ext cx="7346950" cy="19762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>
                <a:solidFill>
                  <a:srgbClr val="FFFFFF"/>
                </a:solidFill>
                <a:hlinkClick r:id="rId3" tooltip="https://www.flickr.com/photos/75059685@N05/67719410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zdjęcie</a:t>
            </a:r>
            <a:r>
              <a:rPr lang="pl-PL" sz="1300">
                <a:solidFill>
                  <a:srgbClr val="FFFFFF"/>
                </a:solidFill>
              </a:rPr>
              <a:t>, autor: Nieznany autor, licencja: </a:t>
            </a:r>
            <a:r>
              <a:rPr lang="pl-PL" sz="13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pl-PL" sz="1300">
              <a:solidFill>
                <a:srgbClr val="FFFFFF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AD05D8-343C-4E39-A0F2-9F2197A8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Najważniejszymi zwierzętami Parku są ptaki. Sklasyfikowano tu około 260 gatunków ptaków, z czego 170 wyprowadza lęgi</a:t>
            </a:r>
          </a:p>
        </p:txBody>
      </p:sp>
    </p:spTree>
    <p:extLst>
      <p:ext uri="{BB962C8B-B14F-4D97-AF65-F5344CB8AC3E}">
        <p14:creationId xmlns:p14="http://schemas.microsoft.com/office/powerpoint/2010/main" val="312570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niebo, zewnętrzne, woda, przyroda&#10;&#10;Opis wygenerowany automatycznie">
            <a:extLst>
              <a:ext uri="{FF2B5EF4-FFF2-40B4-BE49-F238E27FC236}">
                <a16:creationId xmlns:a16="http://schemas.microsoft.com/office/drawing/2014/main" id="{FE43EFAF-3057-433D-86B0-5BA56522F4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" b="2718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36D18B-95E1-43F3-B97F-2DCE5B8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548" y="1529083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 err="1"/>
              <a:t>Ochroną</a:t>
            </a:r>
            <a:r>
              <a:rPr lang="en-US" sz="2500" dirty="0"/>
              <a:t> </a:t>
            </a:r>
            <a:r>
              <a:rPr lang="en-US" sz="2500" dirty="0" err="1"/>
              <a:t>ścisłą</a:t>
            </a:r>
            <a:r>
              <a:rPr lang="en-US" sz="2500" dirty="0"/>
              <a:t> </a:t>
            </a:r>
            <a:r>
              <a:rPr lang="en-US" sz="2500" dirty="0" err="1"/>
              <a:t>objęto</a:t>
            </a:r>
            <a:r>
              <a:rPr lang="en-US" sz="2500" dirty="0"/>
              <a:t> </a:t>
            </a:r>
            <a:r>
              <a:rPr lang="en-US" sz="2500" dirty="0" err="1"/>
              <a:t>łącznie</a:t>
            </a:r>
            <a:r>
              <a:rPr lang="en-US" sz="2500" dirty="0"/>
              <a:t> 5</a:t>
            </a:r>
            <a:r>
              <a:rPr lang="pl-PL" sz="2500" dirty="0"/>
              <a:t>4</a:t>
            </a:r>
            <a:r>
              <a:rPr lang="en-US" sz="2500" dirty="0"/>
              <a:t> km² </a:t>
            </a:r>
            <a:r>
              <a:rPr lang="en-US" sz="2500" dirty="0" err="1"/>
              <a:t>powierzchni</a:t>
            </a:r>
            <a:r>
              <a:rPr lang="en-US" sz="2500" dirty="0"/>
              <a:t> </a:t>
            </a:r>
            <a:r>
              <a:rPr lang="en-US" sz="2500" dirty="0" err="1"/>
              <a:t>Słowińskiego</a:t>
            </a:r>
            <a:r>
              <a:rPr lang="en-US" sz="2500" dirty="0"/>
              <a:t> </a:t>
            </a:r>
            <a:r>
              <a:rPr lang="en-US" sz="2500" dirty="0" err="1"/>
              <a:t>Parku</a:t>
            </a:r>
            <a:r>
              <a:rPr lang="en-US" sz="2500" dirty="0"/>
              <a:t> </a:t>
            </a:r>
            <a:r>
              <a:rPr lang="en-US" sz="2500" dirty="0" err="1"/>
              <a:t>Narodowego</a:t>
            </a:r>
            <a:r>
              <a:rPr lang="en-US" sz="2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506949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221</Words>
  <Application>Microsoft Office PowerPoint</Application>
  <PresentationFormat>Panoramiczny</PresentationFormat>
  <Paragraphs>10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SŁOWIŃSKI PARK NARODOWY</vt:lpstr>
      <vt:lpstr>Został utworzony 1 stycznia 1967  i zajmuje powierzchnię ponad 327 km². Z czego 110 km² to wody Bałtyku. </vt:lpstr>
      <vt:lpstr>Jest położony w środkowej części polskiego wybrzeża, w województwie pomorskim.  Obejmuje Mierzeję Łebską, Nizinę Gardeńsko-Łebską, fragmenty moreny czołowej z ostatniego zlodowacenia z najwyższą kulminacją 115 m n.p.m. na wzgórzu Rowokół oraz szereg jezior: Łebsko (7,1 tys. ha), Gardno (2,5 tys. ha), Jezioro Dołgie Wielkie (156 ha) i Dołgie Małe (6,2 ha).</vt:lpstr>
      <vt:lpstr>Prezentacja programu PowerPoint</vt:lpstr>
      <vt:lpstr>Największą wartością Słowińskiego Parku Narodowego nie są flora i fauna, ale przyroda nieożywiona – wydmy, zwłaszcza te wędrujące, moreny, mierzeje, jeziora, torfowiska, plaże.</vt:lpstr>
      <vt:lpstr>Zachodzą tu dynamiczne procesy niszczenia i tworzenia, tempo przemieszczania wydm to od 3,5 do ok. 10 m/rok.</vt:lpstr>
      <vt:lpstr>Na terenie Parku występują zbiorowiska: wydmowe, torfowiskowe, łąkowe i leśne. Spośród lasów parku 80% stanowią bory.</vt:lpstr>
      <vt:lpstr>Najważniejszymi zwierzętami Parku są ptaki. Sklasyfikowano tu około 260 gatunków ptaków, z czego 170 wyprowadza lęgi</vt:lpstr>
      <vt:lpstr>Ochroną ścisłą objęto łącznie 54 km² powierzchni Słowińskiego Parku Narodowego.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SŁOWIŃSKI PARK NARODOWY</dc:title>
  <dc:creator>admin</dc:creator>
  <cp:lastModifiedBy>admin</cp:lastModifiedBy>
  <cp:revision>2</cp:revision>
  <dcterms:created xsi:type="dcterms:W3CDTF">2021-05-03T17:51:22Z</dcterms:created>
  <dcterms:modified xsi:type="dcterms:W3CDTF">2021-05-03T18:04:38Z</dcterms:modified>
</cp:coreProperties>
</file>