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1" r:id="rId6"/>
    <p:sldId id="259" r:id="rId7"/>
    <p:sldId id="260"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0E808C-ECC4-43F4-A255-3D82FFDEA48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0073CEB-5BA9-4703-A86E-D966B96FE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633503A-A3BF-44CF-9D6F-931182A7FBB4}"/>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5" name="Symbol zastępczy stopki 4">
            <a:extLst>
              <a:ext uri="{FF2B5EF4-FFF2-40B4-BE49-F238E27FC236}">
                <a16:creationId xmlns:a16="http://schemas.microsoft.com/office/drawing/2014/main" id="{6890ED12-8E9A-4381-8C4A-DDB54BE0F3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5BFD343-EE0D-4323-8374-25A680A64234}"/>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205269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E3C3E7-6AB9-486E-ADA4-5640363B3D8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B279982-E7D8-45D8-8E8D-1E6428CDA3D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8E37334-D9C9-4432-A2F5-020B915CCF16}"/>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5" name="Symbol zastępczy stopki 4">
            <a:extLst>
              <a:ext uri="{FF2B5EF4-FFF2-40B4-BE49-F238E27FC236}">
                <a16:creationId xmlns:a16="http://schemas.microsoft.com/office/drawing/2014/main" id="{D520CFE1-FFFD-4C28-9509-8BF043E456E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6E27C44-981D-4994-A8BC-39679DE70477}"/>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5242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B869F09-8F38-4949-A163-EF016A40C7D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9B9A126-727A-47B8-BC25-6F03BD23759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904FAF1-1C30-4B50-8D3E-7F5B60C48AF1}"/>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5" name="Symbol zastępczy stopki 4">
            <a:extLst>
              <a:ext uri="{FF2B5EF4-FFF2-40B4-BE49-F238E27FC236}">
                <a16:creationId xmlns:a16="http://schemas.microsoft.com/office/drawing/2014/main" id="{BA1CC733-72DA-4F73-8823-AA988514F6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AB0F6C6-10E2-487E-8D98-3E2C2F8B9F19}"/>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220571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E3863E-AE3E-426D-857B-EA5E5CECF50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88DEA07-897E-4F17-8E6F-EF71BBBF630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9DD0C31-32C2-4F2A-82A3-7728ABF1EB99}"/>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5" name="Symbol zastępczy stopki 4">
            <a:extLst>
              <a:ext uri="{FF2B5EF4-FFF2-40B4-BE49-F238E27FC236}">
                <a16:creationId xmlns:a16="http://schemas.microsoft.com/office/drawing/2014/main" id="{DA8BC8EC-5C6B-44BF-B1AC-FBEA6411D69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B2EFA52-290D-474F-AFFF-AF3A54479DE0}"/>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260246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E6355F-EBF6-4459-8299-55089399C70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723AF4A-44BC-4C58-816B-A1B2C488A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0C94436-B798-4CAD-9749-210362F46A4C}"/>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5" name="Symbol zastępczy stopki 4">
            <a:extLst>
              <a:ext uri="{FF2B5EF4-FFF2-40B4-BE49-F238E27FC236}">
                <a16:creationId xmlns:a16="http://schemas.microsoft.com/office/drawing/2014/main" id="{214A73BB-3422-4092-BF88-2F5D2EAF397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80155CA-8328-4B32-A1B6-BBDF3E727579}"/>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241962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CEDBD7-B46C-46F3-BD43-F5F569B971A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01CC79B-C56A-447C-A6C8-97A49EBE8AD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9ABDE96-DC7A-488D-9A3C-AAB66D941C7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B26EFAB-CFC3-4045-AE9A-B421D1F143DD}"/>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6" name="Symbol zastępczy stopki 5">
            <a:extLst>
              <a:ext uri="{FF2B5EF4-FFF2-40B4-BE49-F238E27FC236}">
                <a16:creationId xmlns:a16="http://schemas.microsoft.com/office/drawing/2014/main" id="{46B7CCDE-B444-487B-8C2C-47B9098099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3C914B9-20C4-474F-BDC5-40B12EA65FE1}"/>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348360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060209-27AE-49CC-BE44-C7C43E31829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CE78446-0C0F-4102-8ADC-D865D656CA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01E1C8C-F6D7-45E6-9DC1-58BC9196393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90A0826-E6FF-4E8D-A08F-79F8EF57A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7FE6201-4108-4462-B880-E00FF148D30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3A450D9-4514-4854-B198-2E3364C129BF}"/>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8" name="Symbol zastępczy stopki 7">
            <a:extLst>
              <a:ext uri="{FF2B5EF4-FFF2-40B4-BE49-F238E27FC236}">
                <a16:creationId xmlns:a16="http://schemas.microsoft.com/office/drawing/2014/main" id="{E6A444ED-A060-4609-85B8-E302505F7B6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8276127-E12D-4C23-AECA-DED28A2A9FBA}"/>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404050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EB2B19-F41E-417D-BFB9-3A9A49924CB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9483316-363A-49BE-9546-13446349A886}"/>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4" name="Symbol zastępczy stopki 3">
            <a:extLst>
              <a:ext uri="{FF2B5EF4-FFF2-40B4-BE49-F238E27FC236}">
                <a16:creationId xmlns:a16="http://schemas.microsoft.com/office/drawing/2014/main" id="{7875D2AC-2CD1-4098-A25B-B9BDE25836F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7CFD0B27-7000-4223-A5D2-141B7483484F}"/>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202854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F2F4A1E-8A40-41BF-9977-8822B4404820}"/>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3" name="Symbol zastępczy stopki 2">
            <a:extLst>
              <a:ext uri="{FF2B5EF4-FFF2-40B4-BE49-F238E27FC236}">
                <a16:creationId xmlns:a16="http://schemas.microsoft.com/office/drawing/2014/main" id="{D184C04A-10DD-40A4-A8C0-8F05E436CC8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5A170F1-ACB5-4481-AD56-569485F87F9D}"/>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10582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20386F-ABCB-4BF8-99BC-910FCF0EFA0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A85DC33-47B5-4AAF-A699-955EFAEA8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2F8B9EC-0BE9-4653-AB2C-4DDA2DFB2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6823D19-2DB4-413E-B312-C2E685021247}"/>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6" name="Symbol zastępczy stopki 5">
            <a:extLst>
              <a:ext uri="{FF2B5EF4-FFF2-40B4-BE49-F238E27FC236}">
                <a16:creationId xmlns:a16="http://schemas.microsoft.com/office/drawing/2014/main" id="{EA16C3FA-AE89-4AC3-B625-531183C5FD9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49A1341-BC91-4129-B5EA-F26E2B229279}"/>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326140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A76FF-9DA8-463E-B212-95ED840B3DA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763A8371-171C-4C78-8587-57238982E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0A26DB6-CACA-4A6C-AE0B-3BF235C7C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8FE637D-059B-4322-8149-BD5ED0B3A5D7}"/>
              </a:ext>
            </a:extLst>
          </p:cNvPr>
          <p:cNvSpPr>
            <a:spLocks noGrp="1"/>
          </p:cNvSpPr>
          <p:nvPr>
            <p:ph type="dt" sz="half" idx="10"/>
          </p:nvPr>
        </p:nvSpPr>
        <p:spPr/>
        <p:txBody>
          <a:bodyPr/>
          <a:lstStyle/>
          <a:p>
            <a:fld id="{6CC28929-C85D-42E6-AB8E-1070DF143912}" type="datetimeFigureOut">
              <a:rPr lang="pl-PL" smtClean="0"/>
              <a:t>16.02.2021</a:t>
            </a:fld>
            <a:endParaRPr lang="pl-PL"/>
          </a:p>
        </p:txBody>
      </p:sp>
      <p:sp>
        <p:nvSpPr>
          <p:cNvPr id="6" name="Symbol zastępczy stopki 5">
            <a:extLst>
              <a:ext uri="{FF2B5EF4-FFF2-40B4-BE49-F238E27FC236}">
                <a16:creationId xmlns:a16="http://schemas.microsoft.com/office/drawing/2014/main" id="{230B1466-EB13-4794-A923-90BA941F515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710A2EB-EFEA-4F0E-99F7-256E16EBB806}"/>
              </a:ext>
            </a:extLst>
          </p:cNvPr>
          <p:cNvSpPr>
            <a:spLocks noGrp="1"/>
          </p:cNvSpPr>
          <p:nvPr>
            <p:ph type="sldNum" sz="quarter" idx="12"/>
          </p:nvPr>
        </p:nvSpPr>
        <p:spPr/>
        <p:txBody>
          <a:bodyPr/>
          <a:lstStyle/>
          <a:p>
            <a:fld id="{49C4BDCF-BED2-4B0A-8D57-3E5CC372795D}" type="slidenum">
              <a:rPr lang="pl-PL" smtClean="0"/>
              <a:t>‹#›</a:t>
            </a:fld>
            <a:endParaRPr lang="pl-PL"/>
          </a:p>
        </p:txBody>
      </p:sp>
    </p:spTree>
    <p:extLst>
      <p:ext uri="{BB962C8B-B14F-4D97-AF65-F5344CB8AC3E}">
        <p14:creationId xmlns:p14="http://schemas.microsoft.com/office/powerpoint/2010/main" val="130650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54D3B82-07BB-46C6-8AA5-C3BA37C6E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6863B16-9327-482F-B787-C55483F5A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76F34A3-FBB4-4A29-97FB-9320DB0F6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28929-C85D-42E6-AB8E-1070DF143912}" type="datetimeFigureOut">
              <a:rPr lang="pl-PL" smtClean="0"/>
              <a:t>16.02.2021</a:t>
            </a:fld>
            <a:endParaRPr lang="pl-PL"/>
          </a:p>
        </p:txBody>
      </p:sp>
      <p:sp>
        <p:nvSpPr>
          <p:cNvPr id="5" name="Symbol zastępczy stopki 4">
            <a:extLst>
              <a:ext uri="{FF2B5EF4-FFF2-40B4-BE49-F238E27FC236}">
                <a16:creationId xmlns:a16="http://schemas.microsoft.com/office/drawing/2014/main" id="{CF0623F6-AA90-4D0A-9507-3220DC370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B484E7E-C506-4A94-89C9-BCEC72AEF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BDCF-BED2-4B0A-8D57-3E5CC372795D}" type="slidenum">
              <a:rPr lang="pl-PL" smtClean="0"/>
              <a:t>‹#›</a:t>
            </a:fld>
            <a:endParaRPr lang="pl-PL"/>
          </a:p>
        </p:txBody>
      </p:sp>
    </p:spTree>
    <p:extLst>
      <p:ext uri="{BB962C8B-B14F-4D97-AF65-F5344CB8AC3E}">
        <p14:creationId xmlns:p14="http://schemas.microsoft.com/office/powerpoint/2010/main" val="393478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29B922-9E6E-4B18-8F3E-08D55B44C72D}"/>
              </a:ext>
            </a:extLst>
          </p:cNvPr>
          <p:cNvSpPr>
            <a:spLocks noGrp="1"/>
          </p:cNvSpPr>
          <p:nvPr>
            <p:ph type="title"/>
          </p:nvPr>
        </p:nvSpPr>
        <p:spPr/>
        <p:txBody>
          <a:bodyPr/>
          <a:lstStyle/>
          <a:p>
            <a:endParaRPr lang="pl-PL"/>
          </a:p>
        </p:txBody>
      </p:sp>
      <p:pic>
        <p:nvPicPr>
          <p:cNvPr id="5" name="Symbol zastępczy obrazu 4">
            <a:extLst>
              <a:ext uri="{FF2B5EF4-FFF2-40B4-BE49-F238E27FC236}">
                <a16:creationId xmlns:a16="http://schemas.microsoft.com/office/drawing/2014/main" id="{4F1D42E7-D794-4931-80B2-9FFBE4C8ACE2}"/>
              </a:ext>
            </a:extLst>
          </p:cNvPr>
          <p:cNvPicPr>
            <a:picLocks noGrp="1" noChangeAspect="1"/>
          </p:cNvPicPr>
          <p:nvPr>
            <p:ph type="pic" idx="1"/>
          </p:nvPr>
        </p:nvPicPr>
        <p:blipFill>
          <a:blip r:embed="rId2"/>
          <a:srcRect t="9612" b="9612"/>
          <a:stretch>
            <a:fillRect/>
          </a:stretch>
        </p:blipFill>
        <p:spPr>
          <a:prstGeom prst="rect">
            <a:avLst/>
          </a:prstGeom>
        </p:spPr>
      </p:pic>
      <p:sp>
        <p:nvSpPr>
          <p:cNvPr id="4" name="Symbol zastępczy tekstu 3">
            <a:extLst>
              <a:ext uri="{FF2B5EF4-FFF2-40B4-BE49-F238E27FC236}">
                <a16:creationId xmlns:a16="http://schemas.microsoft.com/office/drawing/2014/main" id="{13FB69A7-D232-4CB6-B221-DF1162D78F0E}"/>
              </a:ext>
            </a:extLst>
          </p:cNvPr>
          <p:cNvSpPr>
            <a:spLocks noGrp="1"/>
          </p:cNvSpPr>
          <p:nvPr>
            <p:ph type="body" sz="half" idx="2"/>
          </p:nvPr>
        </p:nvSpPr>
        <p:spPr/>
        <p:txBody>
          <a:bodyPr>
            <a:normAutofit/>
          </a:bodyPr>
          <a:lstStyle/>
          <a:p>
            <a:pPr algn="ctr"/>
            <a:r>
              <a:rPr lang="pl-PL" sz="8000" dirty="0"/>
              <a:t>Mikołaj Kopernik</a:t>
            </a:r>
          </a:p>
        </p:txBody>
      </p:sp>
    </p:spTree>
    <p:extLst>
      <p:ext uri="{BB962C8B-B14F-4D97-AF65-F5344CB8AC3E}">
        <p14:creationId xmlns:p14="http://schemas.microsoft.com/office/powerpoint/2010/main" val="27777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22578E-0DBA-4235-98B0-BF14C97C30DD}"/>
              </a:ext>
            </a:extLst>
          </p:cNvPr>
          <p:cNvSpPr>
            <a:spLocks noGrp="1"/>
          </p:cNvSpPr>
          <p:nvPr>
            <p:ph type="title"/>
          </p:nvPr>
        </p:nvSpPr>
        <p:spPr/>
        <p:txBody>
          <a:bodyPr/>
          <a:lstStyle/>
          <a:p>
            <a:pPr algn="ctr"/>
            <a:r>
              <a:rPr lang="pl-PL" dirty="0"/>
              <a:t>Kim był Mikołaj Kopernik?</a:t>
            </a:r>
          </a:p>
        </p:txBody>
      </p:sp>
      <p:sp>
        <p:nvSpPr>
          <p:cNvPr id="3" name="Symbol zastępczy zawartości 2">
            <a:extLst>
              <a:ext uri="{FF2B5EF4-FFF2-40B4-BE49-F238E27FC236}">
                <a16:creationId xmlns:a16="http://schemas.microsoft.com/office/drawing/2014/main" id="{79EEACE7-E2F3-4465-8B1B-B64038C911F6}"/>
              </a:ext>
            </a:extLst>
          </p:cNvPr>
          <p:cNvSpPr>
            <a:spLocks noGrp="1"/>
          </p:cNvSpPr>
          <p:nvPr>
            <p:ph idx="1"/>
          </p:nvPr>
        </p:nvSpPr>
        <p:spPr/>
        <p:txBody>
          <a:bodyPr/>
          <a:lstStyle/>
          <a:p>
            <a:pPr marL="0" indent="0">
              <a:buNone/>
            </a:pPr>
            <a:endParaRPr lang="pl-PL" b="0" i="0" dirty="0">
              <a:effectLst/>
            </a:endParaRPr>
          </a:p>
          <a:p>
            <a:pPr marL="0" indent="0" algn="ctr">
              <a:buNone/>
            </a:pPr>
            <a:r>
              <a:rPr lang="pl-PL" b="0" i="0" dirty="0">
                <a:effectLst/>
              </a:rPr>
              <a:t>Mikołaj Kopernik był polskim polihistorem: prawnikiem, urzędnikiem, dyplomatą, lekarzem, doktorem prawa kanonicznego, zajmował się również astronomią i astrologią, matematyką, ekonomią, strategią wojskową, kartografią i filologią.</a:t>
            </a:r>
          </a:p>
          <a:p>
            <a:pPr marL="0" indent="0">
              <a:buNone/>
            </a:pPr>
            <a:endParaRPr lang="pl-PL" dirty="0"/>
          </a:p>
          <a:p>
            <a:pPr marL="0" indent="0" algn="ctr">
              <a:buNone/>
            </a:pPr>
            <a:endParaRPr lang="pl-PL" dirty="0"/>
          </a:p>
          <a:p>
            <a:pPr marL="0" indent="0" algn="ctr">
              <a:buNone/>
            </a:pPr>
            <a:r>
              <a:rPr lang="pl-PL" dirty="0"/>
              <a:t>Urodził się 19 lutego 1473 w Toruniu, a zmarł w 1543 Tamborku. Żył 70 lat.</a:t>
            </a:r>
          </a:p>
        </p:txBody>
      </p:sp>
    </p:spTree>
    <p:extLst>
      <p:ext uri="{BB962C8B-B14F-4D97-AF65-F5344CB8AC3E}">
        <p14:creationId xmlns:p14="http://schemas.microsoft.com/office/powerpoint/2010/main" val="356520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CBC406-6A2A-48DC-8638-58CBDAEAE0F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9D98246-873B-4F4D-A723-DB9B642EB021}"/>
              </a:ext>
            </a:extLst>
          </p:cNvPr>
          <p:cNvSpPr>
            <a:spLocks noGrp="1"/>
          </p:cNvSpPr>
          <p:nvPr>
            <p:ph idx="1"/>
          </p:nvPr>
        </p:nvSpPr>
        <p:spPr>
          <a:xfrm>
            <a:off x="838200" y="1007165"/>
            <a:ext cx="10515600" cy="5169798"/>
          </a:xfrm>
        </p:spPr>
        <p:txBody>
          <a:bodyPr>
            <a:normAutofit/>
          </a:bodyPr>
          <a:lstStyle/>
          <a:p>
            <a:pPr marL="0" indent="0" algn="l">
              <a:buNone/>
            </a:pPr>
            <a:r>
              <a:rPr lang="pl-PL" sz="2600" b="0" i="0" dirty="0">
                <a:effectLst/>
              </a:rPr>
              <a:t>Po przyjęciu w 1496 roku niższych święceń kapłańskich, wyjechał do Bolonii na trzy lata, aby studiować prawo kanoniczne, mające przysposobić go do administrowania dobrami kościelnymi. Studiów jurystycznych nie ukończył. 31 maja 1503 roku doktoryzował się z prawa kanonicznego w Ferrarze.                                                          Po powrocie do </a:t>
            </a:r>
            <a:r>
              <a:rPr lang="pl-PL" sz="2600" dirty="0"/>
              <a:t>Polski</a:t>
            </a:r>
            <a:r>
              <a:rPr lang="pl-PL" sz="2600" b="0" i="0" dirty="0">
                <a:effectLst/>
              </a:rPr>
              <a:t> zamieszkał w Lidzbarku Warmińskim, a w roku 1510 osiedlił się na stałe we Fromborku, gdzie został mianowany kanonikiem. Przez jakiś czas pracował jako lekarz, a w wolnym czasie zajmował się astronomią. Jako kanonik warmiński piastujący różne stanowiska w administracji biskupstwa zajmował się również sprawami związanymi z obronnością Olsztyna.</a:t>
            </a:r>
            <a:br>
              <a:rPr lang="pl-PL" sz="2600" b="0" i="0" dirty="0">
                <a:effectLst/>
              </a:rPr>
            </a:br>
            <a:r>
              <a:rPr lang="pl-PL" sz="2600" b="0" i="0" dirty="0">
                <a:effectLst/>
              </a:rPr>
              <a:t>Prawdopodobnie to wówczas (w czasie </a:t>
            </a:r>
            <a:r>
              <a:rPr lang="pl-PL" sz="2600" dirty="0"/>
              <a:t>wojny</a:t>
            </a:r>
            <a:r>
              <a:rPr lang="pl-PL" sz="2600" b="0" i="0" dirty="0">
                <a:effectLst/>
              </a:rPr>
              <a:t> polsko-krzyżackiej), około roku 1516, powstała dzięki niemu pierwsza </a:t>
            </a:r>
            <a:r>
              <a:rPr lang="pl-PL" sz="2600" dirty="0"/>
              <a:t>kanapka</a:t>
            </a:r>
            <a:r>
              <a:rPr lang="pl-PL" sz="2600" b="0" i="0" dirty="0">
                <a:effectLst/>
              </a:rPr>
              <a:t>. W oblężonym zamku Kopernik stanął przed problemem choroby przewodu pokarmowego u załogi zamku. </a:t>
            </a:r>
          </a:p>
          <a:p>
            <a:endParaRPr lang="pl-PL" dirty="0"/>
          </a:p>
        </p:txBody>
      </p:sp>
    </p:spTree>
    <p:extLst>
      <p:ext uri="{BB962C8B-B14F-4D97-AF65-F5344CB8AC3E}">
        <p14:creationId xmlns:p14="http://schemas.microsoft.com/office/powerpoint/2010/main" val="273555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D929EF-3222-44E8-83ED-568BDFCF1421}"/>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C41F1B87-4C00-4561-ADF5-DA050C6B9FD1}"/>
              </a:ext>
            </a:extLst>
          </p:cNvPr>
          <p:cNvSpPr>
            <a:spLocks noGrp="1"/>
          </p:cNvSpPr>
          <p:nvPr>
            <p:ph idx="1"/>
          </p:nvPr>
        </p:nvSpPr>
        <p:spPr/>
        <p:txBody>
          <a:bodyPr/>
          <a:lstStyle/>
          <a:p>
            <a:pPr marL="0" indent="0">
              <a:buNone/>
            </a:pPr>
            <a:r>
              <a:rPr lang="pl-PL" dirty="0"/>
              <a:t>Jego największym osiągnięciem było opracowanie heliocentrycznego modelu Układu Słonecznego, według którego Słońce znajduje się w centrum, Ziemia jest planetą i podobnie jak pozostałe planety obiega Słońce po orbicie kolistej. Jego dzieło wydrukowane zostało w 1543 roku w Norymberdze, w ilości około 1000 egzemplarzy, pod tytułem: "De </a:t>
            </a:r>
            <a:r>
              <a:rPr lang="pl-PL" dirty="0" err="1"/>
              <a:t>revolutionibus</a:t>
            </a:r>
            <a:r>
              <a:rPr lang="pl-PL" dirty="0"/>
              <a:t> </a:t>
            </a:r>
            <a:r>
              <a:rPr lang="pl-PL" dirty="0" err="1"/>
              <a:t>orbium</a:t>
            </a:r>
            <a:r>
              <a:rPr lang="pl-PL" dirty="0"/>
              <a:t> </a:t>
            </a:r>
            <a:r>
              <a:rPr lang="pl-PL" dirty="0" err="1"/>
              <a:t>coelestium</a:t>
            </a:r>
            <a:r>
              <a:rPr lang="pl-PL" dirty="0"/>
              <a:t>"</a:t>
            </a:r>
          </a:p>
        </p:txBody>
      </p:sp>
    </p:spTree>
    <p:extLst>
      <p:ext uri="{BB962C8B-B14F-4D97-AF65-F5344CB8AC3E}">
        <p14:creationId xmlns:p14="http://schemas.microsoft.com/office/powerpoint/2010/main" val="195089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846FD-8A14-40FE-A761-EBE55F11BED5}"/>
              </a:ext>
            </a:extLst>
          </p:cNvPr>
          <p:cNvSpPr>
            <a:spLocks noGrp="1"/>
          </p:cNvSpPr>
          <p:nvPr>
            <p:ph type="title"/>
          </p:nvPr>
        </p:nvSpPr>
        <p:spPr/>
        <p:txBody>
          <a:bodyPr>
            <a:noAutofit/>
          </a:bodyPr>
          <a:lstStyle/>
          <a:p>
            <a:pPr algn="ctr"/>
            <a:r>
              <a:rPr lang="pl-PL" sz="4000" dirty="0"/>
              <a:t>Największe osiągnięcie Kopernika</a:t>
            </a:r>
          </a:p>
        </p:txBody>
      </p:sp>
      <p:sp>
        <p:nvSpPr>
          <p:cNvPr id="4" name="Symbol zastępczy tekstu 3">
            <a:extLst>
              <a:ext uri="{FF2B5EF4-FFF2-40B4-BE49-F238E27FC236}">
                <a16:creationId xmlns:a16="http://schemas.microsoft.com/office/drawing/2014/main" id="{721B09D0-979E-4619-AD26-3823C9909949}"/>
              </a:ext>
            </a:extLst>
          </p:cNvPr>
          <p:cNvSpPr>
            <a:spLocks noGrp="1"/>
          </p:cNvSpPr>
          <p:nvPr>
            <p:ph type="body" sz="half" idx="2"/>
          </p:nvPr>
        </p:nvSpPr>
        <p:spPr>
          <a:xfrm>
            <a:off x="839788" y="2057400"/>
            <a:ext cx="3932237" cy="4343400"/>
          </a:xfrm>
        </p:spPr>
        <p:txBody>
          <a:bodyPr>
            <a:normAutofit/>
          </a:bodyPr>
          <a:lstStyle/>
          <a:p>
            <a:endParaRPr lang="pl-PL" sz="2400" b="0" i="0" dirty="0">
              <a:effectLst/>
            </a:endParaRPr>
          </a:p>
          <a:p>
            <a:r>
              <a:rPr lang="pl-PL" sz="2400" b="0" i="0" dirty="0">
                <a:effectLst/>
              </a:rPr>
              <a:t>Jego największym osiągnięciem było opracowanie heliocentrycznego modelu Układu Słonecznego, według którego Słońce znajduje się w centrum, Ziemia jest planetą i podobnie jak pozostałe planety obiega Słońce po orbicie kolistej.</a:t>
            </a:r>
            <a:endParaRPr lang="pl-PL" sz="2400" dirty="0"/>
          </a:p>
        </p:txBody>
      </p:sp>
      <p:pic>
        <p:nvPicPr>
          <p:cNvPr id="1026" name="Picture 2" descr="Znalezione obrazy dla zapytania: mikołaj kopernik">
            <a:extLst>
              <a:ext uri="{FF2B5EF4-FFF2-40B4-BE49-F238E27FC236}">
                <a16:creationId xmlns:a16="http://schemas.microsoft.com/office/drawing/2014/main" id="{AC2A169E-E234-4541-B887-1442CEEA2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84404" y="1103243"/>
            <a:ext cx="6802271" cy="370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7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94C18A-6D12-466F-8C18-072AE680F66B}"/>
              </a:ext>
            </a:extLst>
          </p:cNvPr>
          <p:cNvSpPr>
            <a:spLocks noGrp="1"/>
          </p:cNvSpPr>
          <p:nvPr>
            <p:ph type="title"/>
          </p:nvPr>
        </p:nvSpPr>
        <p:spPr/>
        <p:txBody>
          <a:bodyPr/>
          <a:lstStyle/>
          <a:p>
            <a:pPr algn="ctr"/>
            <a:endParaRPr lang="pl-PL" dirty="0"/>
          </a:p>
        </p:txBody>
      </p:sp>
      <p:pic>
        <p:nvPicPr>
          <p:cNvPr id="6" name="Symbol zastępczy zawartości 5">
            <a:extLst>
              <a:ext uri="{FF2B5EF4-FFF2-40B4-BE49-F238E27FC236}">
                <a16:creationId xmlns:a16="http://schemas.microsoft.com/office/drawing/2014/main" id="{EAE0CCFF-E5B2-4301-BC03-C609832A10D7}"/>
              </a:ext>
            </a:extLst>
          </p:cNvPr>
          <p:cNvPicPr>
            <a:picLocks noGrp="1" noChangeAspect="1"/>
          </p:cNvPicPr>
          <p:nvPr>
            <p:ph idx="1"/>
          </p:nvPr>
        </p:nvPicPr>
        <p:blipFill>
          <a:blip r:embed="rId2"/>
          <a:stretch>
            <a:fillRect/>
          </a:stretch>
        </p:blipFill>
        <p:spPr>
          <a:xfrm>
            <a:off x="5318509" y="1020417"/>
            <a:ext cx="6743999" cy="5009322"/>
          </a:xfrm>
        </p:spPr>
      </p:pic>
      <p:sp>
        <p:nvSpPr>
          <p:cNvPr id="4" name="Symbol zastępczy tekstu 3">
            <a:extLst>
              <a:ext uri="{FF2B5EF4-FFF2-40B4-BE49-F238E27FC236}">
                <a16:creationId xmlns:a16="http://schemas.microsoft.com/office/drawing/2014/main" id="{94638A30-376E-4EF7-B427-8D7DDCB6DB01}"/>
              </a:ext>
            </a:extLst>
          </p:cNvPr>
          <p:cNvSpPr>
            <a:spLocks noGrp="1"/>
          </p:cNvSpPr>
          <p:nvPr>
            <p:ph type="body" sz="half" idx="2"/>
          </p:nvPr>
        </p:nvSpPr>
        <p:spPr/>
        <p:txBody>
          <a:bodyPr>
            <a:normAutofit/>
          </a:bodyPr>
          <a:lstStyle/>
          <a:p>
            <a:pPr algn="ctr"/>
            <a:r>
              <a:rPr lang="pl-PL" sz="4400" dirty="0"/>
              <a:t>    </a:t>
            </a:r>
          </a:p>
          <a:p>
            <a:pPr algn="ctr"/>
            <a:r>
              <a:rPr lang="pl-PL" sz="4400" dirty="0"/>
              <a:t>WYKSZTAŁCENIE</a:t>
            </a:r>
          </a:p>
        </p:txBody>
      </p:sp>
    </p:spTree>
    <p:extLst>
      <p:ext uri="{BB962C8B-B14F-4D97-AF65-F5344CB8AC3E}">
        <p14:creationId xmlns:p14="http://schemas.microsoft.com/office/powerpoint/2010/main" val="40238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0AB317-ED64-4258-8D1E-ADC44DC58101}"/>
              </a:ext>
            </a:extLst>
          </p:cNvPr>
          <p:cNvSpPr>
            <a:spLocks noGrp="1"/>
          </p:cNvSpPr>
          <p:nvPr>
            <p:ph type="title"/>
          </p:nvPr>
        </p:nvSpPr>
        <p:spPr/>
        <p:txBody>
          <a:bodyPr/>
          <a:lstStyle/>
          <a:p>
            <a:pPr algn="ctr"/>
            <a:r>
              <a:rPr lang="pl-PL" dirty="0"/>
              <a:t>Ciekawostki…</a:t>
            </a:r>
          </a:p>
        </p:txBody>
      </p:sp>
      <p:sp>
        <p:nvSpPr>
          <p:cNvPr id="3" name="Symbol zastępczy zawartości 2">
            <a:extLst>
              <a:ext uri="{FF2B5EF4-FFF2-40B4-BE49-F238E27FC236}">
                <a16:creationId xmlns:a16="http://schemas.microsoft.com/office/drawing/2014/main" id="{FFFC8B09-CED5-4FE6-BF33-BF0BE65AA433}"/>
              </a:ext>
            </a:extLst>
          </p:cNvPr>
          <p:cNvSpPr>
            <a:spLocks noGrp="1"/>
          </p:cNvSpPr>
          <p:nvPr>
            <p:ph idx="1"/>
          </p:nvPr>
        </p:nvSpPr>
        <p:spPr/>
        <p:txBody>
          <a:bodyPr>
            <a:normAutofit lnSpcReduction="10000"/>
          </a:bodyPr>
          <a:lstStyle/>
          <a:p>
            <a:r>
              <a:rPr lang="pl-PL" b="0" i="0" dirty="0">
                <a:solidFill>
                  <a:srgbClr val="000000"/>
                </a:solidFill>
                <a:effectLst/>
                <a:latin typeface="Fira Sans"/>
              </a:rPr>
              <a:t>Od roku 1616 do 1822 dzieło Kopernika było w kościelnym wykazie ksiąg zakazanych, zwanym też wykazem ksiąg zatrutych.</a:t>
            </a:r>
          </a:p>
          <a:p>
            <a:r>
              <a:rPr lang="pl-PL" b="0" i="0" dirty="0">
                <a:solidFill>
                  <a:srgbClr val="000000"/>
                </a:solidFill>
                <a:effectLst/>
                <a:latin typeface="Fira Sans"/>
              </a:rPr>
              <a:t>Obecnie rękopis dzieła Kopernika przechowywany jest w Bibliotece Jagiellońskiej.</a:t>
            </a:r>
            <a:endParaRPr lang="pl-PL" dirty="0">
              <a:solidFill>
                <a:srgbClr val="000000"/>
              </a:solidFill>
              <a:latin typeface="Fira Sans"/>
            </a:endParaRPr>
          </a:p>
          <a:p>
            <a:r>
              <a:rPr lang="pl-PL" b="0" i="0" dirty="0">
                <a:solidFill>
                  <a:srgbClr val="000000"/>
                </a:solidFill>
                <a:effectLst/>
                <a:latin typeface="Fira Sans"/>
              </a:rPr>
              <a:t>Obecnie rękopis dzieła Kopernika przechowywany jest w Bibliotece Jagiellońskiej.</a:t>
            </a:r>
          </a:p>
          <a:p>
            <a:r>
              <a:rPr lang="pl-PL" b="0" i="0" dirty="0">
                <a:solidFill>
                  <a:srgbClr val="000000"/>
                </a:solidFill>
                <a:effectLst/>
                <a:latin typeface="Fira Sans"/>
              </a:rPr>
              <a:t>Kopernik zajmował się badaniem przyczyn zarazy w Olsztynie.</a:t>
            </a:r>
          </a:p>
          <a:p>
            <a:r>
              <a:rPr lang="pl-PL" b="0" i="0" dirty="0">
                <a:solidFill>
                  <a:srgbClr val="000000"/>
                </a:solidFill>
                <a:effectLst/>
                <a:latin typeface="Fira Sans"/>
              </a:rPr>
              <a:t>W 2010 nazwano na jego cześć pierwiastek chemiczny.</a:t>
            </a:r>
            <a:endParaRPr lang="pl-PL" dirty="0">
              <a:solidFill>
                <a:srgbClr val="000000"/>
              </a:solidFill>
              <a:latin typeface="Fira Sans"/>
            </a:endParaRPr>
          </a:p>
          <a:p>
            <a:r>
              <a:rPr lang="pl-PL" b="0" i="0" dirty="0">
                <a:solidFill>
                  <a:srgbClr val="000000"/>
                </a:solidFill>
                <a:effectLst/>
                <a:latin typeface="Fira Sans"/>
              </a:rPr>
              <a:t>W 1965 roku NBP wyprodukował banknot z wizerunkiem Mikołaja Kopernika.</a:t>
            </a:r>
          </a:p>
          <a:p>
            <a:endParaRPr lang="pl-PL" dirty="0"/>
          </a:p>
        </p:txBody>
      </p:sp>
    </p:spTree>
    <p:extLst>
      <p:ext uri="{BB962C8B-B14F-4D97-AF65-F5344CB8AC3E}">
        <p14:creationId xmlns:p14="http://schemas.microsoft.com/office/powerpoint/2010/main" val="143158701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364</Words>
  <Application>Microsoft Office PowerPoint</Application>
  <PresentationFormat>Panoramiczny</PresentationFormat>
  <Paragraphs>21</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Calibri</vt:lpstr>
      <vt:lpstr>Calibri Light</vt:lpstr>
      <vt:lpstr>Fira Sans</vt:lpstr>
      <vt:lpstr>Motyw pakietu Office</vt:lpstr>
      <vt:lpstr>Prezentacja programu PowerPoint</vt:lpstr>
      <vt:lpstr>Kim był Mikołaj Kopernik?</vt:lpstr>
      <vt:lpstr>Prezentacja programu PowerPoint</vt:lpstr>
      <vt:lpstr>Prezentacja programu PowerPoint</vt:lpstr>
      <vt:lpstr>Największe osiągnięcie Kopernika</vt:lpstr>
      <vt:lpstr>Prezentacja programu PowerPoint</vt:lpstr>
      <vt:lpstr>Ciekawostki…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Dominika</dc:creator>
  <cp:lastModifiedBy>Dominika</cp:lastModifiedBy>
  <cp:revision>7</cp:revision>
  <dcterms:created xsi:type="dcterms:W3CDTF">2021-02-16T13:46:09Z</dcterms:created>
  <dcterms:modified xsi:type="dcterms:W3CDTF">2021-02-16T14:45:45Z</dcterms:modified>
</cp:coreProperties>
</file>