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3" r:id="rId7"/>
    <p:sldId id="265" r:id="rId8"/>
    <p:sldId id="266" r:id="rId9"/>
    <p:sldId id="264" r:id="rId10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1387" y="2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F0D34-DA27-4554-BB91-F901FEC3EDA6}" type="datetimeFigureOut">
              <a:rPr lang="pl-PL" smtClean="0"/>
              <a:pPr/>
              <a:t>19.11.2020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00019-4059-4A7F-ACF1-2BF1E44CB51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F0D34-DA27-4554-BB91-F901FEC3EDA6}" type="datetimeFigureOut">
              <a:rPr lang="pl-PL" smtClean="0"/>
              <a:pPr/>
              <a:t>19.11.2020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00019-4059-4A7F-ACF1-2BF1E44CB51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F0D34-DA27-4554-BB91-F901FEC3EDA6}" type="datetimeFigureOut">
              <a:rPr lang="pl-PL" smtClean="0"/>
              <a:pPr/>
              <a:t>19.11.2020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00019-4059-4A7F-ACF1-2BF1E44CB51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F0D34-DA27-4554-BB91-F901FEC3EDA6}" type="datetimeFigureOut">
              <a:rPr lang="pl-PL" smtClean="0"/>
              <a:pPr/>
              <a:t>19.11.2020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00019-4059-4A7F-ACF1-2BF1E44CB51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F0D34-DA27-4554-BB91-F901FEC3EDA6}" type="datetimeFigureOut">
              <a:rPr lang="pl-PL" smtClean="0"/>
              <a:pPr/>
              <a:t>19.11.2020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00019-4059-4A7F-ACF1-2BF1E44CB51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F0D34-DA27-4554-BB91-F901FEC3EDA6}" type="datetimeFigureOut">
              <a:rPr lang="pl-PL" smtClean="0"/>
              <a:pPr/>
              <a:t>19.11.2020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00019-4059-4A7F-ACF1-2BF1E44CB51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F0D34-DA27-4554-BB91-F901FEC3EDA6}" type="datetimeFigureOut">
              <a:rPr lang="pl-PL" smtClean="0"/>
              <a:pPr/>
              <a:t>19.11.2020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00019-4059-4A7F-ACF1-2BF1E44CB51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F0D34-DA27-4554-BB91-F901FEC3EDA6}" type="datetimeFigureOut">
              <a:rPr lang="pl-PL" smtClean="0"/>
              <a:pPr/>
              <a:t>19.11.2020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00019-4059-4A7F-ACF1-2BF1E44CB51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F0D34-DA27-4554-BB91-F901FEC3EDA6}" type="datetimeFigureOut">
              <a:rPr lang="pl-PL" smtClean="0"/>
              <a:pPr/>
              <a:t>19.11.2020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00019-4059-4A7F-ACF1-2BF1E44CB51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F0D34-DA27-4554-BB91-F901FEC3EDA6}" type="datetimeFigureOut">
              <a:rPr lang="pl-PL" smtClean="0"/>
              <a:pPr/>
              <a:t>19.11.2020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00019-4059-4A7F-ACF1-2BF1E44CB51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F0D34-DA27-4554-BB91-F901FEC3EDA6}" type="datetimeFigureOut">
              <a:rPr lang="pl-PL" smtClean="0"/>
              <a:pPr/>
              <a:t>19.11.2020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00019-4059-4A7F-ACF1-2BF1E44CB51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3F0D34-DA27-4554-BB91-F901FEC3EDA6}" type="datetimeFigureOut">
              <a:rPr lang="pl-PL" smtClean="0"/>
              <a:pPr/>
              <a:t>19.11.2020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700019-4059-4A7F-ACF1-2BF1E44CB512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pn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3568" y="188640"/>
            <a:ext cx="7772400" cy="1470025"/>
          </a:xfrm>
        </p:spPr>
        <p:txBody>
          <a:bodyPr/>
          <a:lstStyle/>
          <a:p>
            <a:r>
              <a:rPr lang="pl-PL" b="1" dirty="0">
                <a:solidFill>
                  <a:srgbClr val="002060"/>
                </a:solidFill>
              </a:rPr>
              <a:t>Święta Hanna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4572000" y="2924944"/>
            <a:ext cx="4392488" cy="1752600"/>
          </a:xfrm>
        </p:spPr>
        <p:txBody>
          <a:bodyPr/>
          <a:lstStyle/>
          <a:p>
            <a:r>
              <a:rPr lang="pl-PL" i="1" u="sng" dirty="0">
                <a:solidFill>
                  <a:schemeClr val="tx1"/>
                </a:solidFill>
              </a:rPr>
              <a:t>Przygotowała:</a:t>
            </a:r>
          </a:p>
          <a:p>
            <a:r>
              <a:rPr lang="pl-PL" i="1" u="sng" dirty="0">
                <a:solidFill>
                  <a:schemeClr val="tx1"/>
                </a:solidFill>
              </a:rPr>
              <a:t>Hanna </a:t>
            </a:r>
            <a:r>
              <a:rPr lang="pl-PL" i="1" u="sng" dirty="0" err="1">
                <a:solidFill>
                  <a:schemeClr val="tx1"/>
                </a:solidFill>
              </a:rPr>
              <a:t>Piwińska</a:t>
            </a:r>
            <a:endParaRPr lang="pl-PL" i="1" u="sng" dirty="0">
              <a:solidFill>
                <a:schemeClr val="tx1"/>
              </a:solidFill>
            </a:endParaRPr>
          </a:p>
        </p:txBody>
      </p:sp>
      <p:pic>
        <p:nvPicPr>
          <p:cNvPr id="12290" name="Picture 2" descr="Ilustracj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988840"/>
            <a:ext cx="2664296" cy="374441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395536" y="404664"/>
            <a:ext cx="54006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b="1" dirty="0"/>
              <a:t>Hanna Helena Chrzanowska</a:t>
            </a:r>
            <a:r>
              <a:rPr lang="pl-PL" sz="2400" dirty="0"/>
              <a:t> herbu Korab (ur. 7 października 1902 w Warszawie, zm. 29 kwietnia 1973 w Krakowie) – polska pielęgniarka, działaczka charytatywna, pisarka, pedagog, instruktorka i prekursorka pielęgniarstwa rodzinnego, domowego i parafialnego, wiceprzewodnicząca oraz członek Zarządu Głównego Polskiego Stowarzyszenia Pielęgniarek Zawodowych, naczelna redaktor czasopisma Pielęgniarka Polska, współorganizatorka Polskiego Towarzystwa Pielęgniarskiego oraz błogosławiona Kościoła katolickiego.</a:t>
            </a:r>
          </a:p>
        </p:txBody>
      </p:sp>
      <p:pic>
        <p:nvPicPr>
          <p:cNvPr id="1026" name="Picture 2" descr="POL COA Korab.sv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1052736"/>
            <a:ext cx="2777514" cy="3471892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ransition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>
                <a:solidFill>
                  <a:srgbClr val="002060"/>
                </a:solidFill>
              </a:rPr>
              <a:t>Życiorys</a:t>
            </a:r>
          </a:p>
        </p:txBody>
      </p:sp>
      <p:sp>
        <p:nvSpPr>
          <p:cNvPr id="4" name="Prostokąt 3"/>
          <p:cNvSpPr/>
          <p:nvPr/>
        </p:nvSpPr>
        <p:spPr>
          <a:xfrm>
            <a:off x="251520" y="1340768"/>
            <a:ext cx="25202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b="1" dirty="0"/>
              <a:t>Lata dzieciństwa</a:t>
            </a:r>
          </a:p>
        </p:txBody>
      </p:sp>
      <p:sp>
        <p:nvSpPr>
          <p:cNvPr id="5" name="Prostokąt 4"/>
          <p:cNvSpPr/>
          <p:nvPr/>
        </p:nvSpPr>
        <p:spPr>
          <a:xfrm>
            <a:off x="179512" y="1844824"/>
            <a:ext cx="8676456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400" dirty="0"/>
              <a:t>Pochodziła z Mazowsza. Urodziła się 7 października 1902 w Warszawie przy ul. Senatorskiej 38, w rodzinie szlacheckiej herbu Korab jako córka (drugie dziecko) Ignacego (syna Bolesława Ludwika Chrzanowskiego i Heleny Dmochowskiej h. </a:t>
            </a:r>
            <a:r>
              <a:rPr lang="pl-PL" sz="1400" dirty="0" err="1"/>
              <a:t>Pobóg</a:t>
            </a:r>
            <a:r>
              <a:rPr lang="pl-PL" sz="1400" dirty="0"/>
              <a:t>) oraz Wandy (córki Karola Jana </a:t>
            </a:r>
            <a:r>
              <a:rPr lang="pl-PL" sz="1400" dirty="0" err="1"/>
              <a:t>Szlenkiera</a:t>
            </a:r>
            <a:r>
              <a:rPr lang="pl-PL" sz="1400" dirty="0"/>
              <a:t> i Marii Zenobii </a:t>
            </a:r>
            <a:r>
              <a:rPr lang="pl-PL" sz="1400" dirty="0" err="1"/>
              <a:t>Grosser</a:t>
            </a:r>
            <a:r>
              <a:rPr lang="pl-PL" sz="1400" dirty="0"/>
              <a:t>). Jej rodzinny dom przy ul. Senatorskiej był okazałą rezydencją, pałacem, który po I wojnie światowej stał się siedzibą ambasady włoskiej. Dom wypełniony był pięknymi przedmiotami, miał własną oranżerię, a bale w niej uwiecznili m.in. malarze np. Wojciech Gerson. Mimo znacznej zamożności rodzina nie pozostawała obojętna na los potrzebujących. Jej ojciec był profesorem filologii i historykiem literatury na Uniwersytecie Jagiellońskim w Krakowie, który ze strony matki spokrewniony był z Joachimem Lelewelem i Henrykiem Sienkiewiczem, natomiast matka była córką znanej w Warszawie rodziny przemysłowców. Miała starszego o dwa lata jedynego brata Bogdana. Jej rodzina słynęła z filantropii (m.in. jej ciotka, pielęgniarka Zofia </a:t>
            </a:r>
            <a:r>
              <a:rPr lang="pl-PL" sz="1400" dirty="0" err="1"/>
              <a:t>Szlenkierówna</a:t>
            </a:r>
            <a:r>
              <a:rPr lang="pl-PL" sz="1400" dirty="0"/>
              <a:t> ufundowała w Warszawie szpital dziecięcy im. Karola i Marii). W pamiętniku swoim tak pisała o światopoglądzie swoich rodziców:</a:t>
            </a:r>
          </a:p>
        </p:txBody>
      </p:sp>
      <p:sp>
        <p:nvSpPr>
          <p:cNvPr id="7" name="Prostokąt 6"/>
          <p:cNvSpPr/>
          <p:nvPr/>
        </p:nvSpPr>
        <p:spPr>
          <a:xfrm>
            <a:off x="251520" y="4293096"/>
            <a:ext cx="88924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i="1" dirty="0"/>
              <a:t>„Oboje byli niewierzący: i moja matka (w paszporcie wyznania </a:t>
            </a:r>
            <a:r>
              <a:rPr lang="pl-PL" i="1" dirty="0" err="1"/>
              <a:t>ewangelickoaugsburskiego</a:t>
            </a:r>
            <a:r>
              <a:rPr lang="pl-PL" i="1" dirty="0"/>
              <a:t>), długie lata w mękach ateistycznego pesymizmu i mój ojciec (w paszporcie rzymski katolik) pozytywistyczny wówczas liberał co się zowie! Ale każde z nich straciło inną wiarę i każdemu z nich został po niej inny osad.”</a:t>
            </a:r>
            <a:endParaRPr lang="pl-PL" dirty="0"/>
          </a:p>
        </p:txBody>
      </p:sp>
      <p:sp>
        <p:nvSpPr>
          <p:cNvPr id="8" name="Prostokąt 7"/>
          <p:cNvSpPr/>
          <p:nvPr/>
        </p:nvSpPr>
        <p:spPr>
          <a:xfrm>
            <a:off x="0" y="5517232"/>
            <a:ext cx="9144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400" dirty="0"/>
              <a:t>Została ochrzczona w kościele parafialnym św. Wojciecha w Wiązownie. Nieznana jest dokładna data przyjęcia przez nią pierwszej Komunii świętej. Dzieciństwo spędziła na domowej nauce, okresowych wyjazdach z babcią </a:t>
            </a:r>
            <a:r>
              <a:rPr lang="pl-PL" sz="1400" dirty="0" err="1"/>
              <a:t>Szlenkierową</a:t>
            </a:r>
            <a:r>
              <a:rPr lang="pl-PL" sz="1400" dirty="0"/>
              <a:t> do południowej dzielnicy Francji – </a:t>
            </a:r>
            <a:r>
              <a:rPr lang="pl-PL" sz="1400" dirty="0" err="1"/>
              <a:t>Arcachon</a:t>
            </a:r>
            <a:r>
              <a:rPr lang="pl-PL" sz="1400" dirty="0"/>
              <a:t>, na sanatoryjnych kuracjach w Zakopanem, bowiem była dzieckiem chorowitym. W 1910 rodzina jej zamieszkała w Krakowie, gdzie Chrzanowska w latach 1911–1912 uczęszczała do szkoły panny </a:t>
            </a:r>
            <a:r>
              <a:rPr lang="pl-PL" sz="1400" dirty="0" err="1"/>
              <a:t>Okołowiczówny</a:t>
            </a:r>
            <a:r>
              <a:rPr lang="pl-PL" sz="1400" dirty="0"/>
              <a:t>, a następnie kontynuowała naukę w latach 1917–1920 w gimnazjum sióstr urszulanek, które ukończyła egzaminem maturalnym z wyróżnieniem.</a:t>
            </a:r>
          </a:p>
        </p:txBody>
      </p:sp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0"/>
            <a:ext cx="7164288" cy="72635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/>
              <a:t>Powołanie pielęgniarskie</a:t>
            </a:r>
          </a:p>
          <a:p>
            <a:r>
              <a:rPr lang="pl-PL" sz="1400" dirty="0"/>
              <a:t>Po maturze w 1920, wraz z koleżanką gimnazjalną Zofią </a:t>
            </a:r>
            <a:r>
              <a:rPr lang="pl-PL" sz="1400" dirty="0" err="1"/>
              <a:t>Wajdówną</a:t>
            </a:r>
            <a:r>
              <a:rPr lang="pl-PL" sz="1400" dirty="0"/>
              <a:t>, podjęła pracę w sekcji Komitetu Ochrony Polski, kwestując na rzecz ubogich. Był to okres, w którym zdecydowała o wyborze zawodu pielęgniarki. Okazją do tego było pojawienie się w Krakowie organizacji Amerykańskiego Czerwonego Krzyża. W ramach tej organizacji, pod okiem Stelli </a:t>
            </a:r>
            <a:r>
              <a:rPr lang="pl-PL" sz="1400" dirty="0" err="1"/>
              <a:t>Tylskiej</a:t>
            </a:r>
            <a:r>
              <a:rPr lang="pl-PL" sz="1400" dirty="0"/>
              <a:t>, uczestniczyła w 1920 w jednej z sekcji kursu dla pielęgniarek, po którym w listopadzie tegoż roku podjęła pracę w Klinice Chirurgicznej przy ul. Kopernika 40. W latach 1920–1922 uczyła się na Wydziale Filologicznym Uniwersytetu Jagiellońskiego, studiując polonistykę. Doznała w tym czasie urazu lewej dłoni, po którym przeszła operację chirurgiczną. Zaangażowała się następnie w ambulatorium Pań Ekonomek w Krakowie, przy ul. Warszawskiej, gdzie skierowała ją tam Magdalena Maria Epstein, późniejsza dominikanka i Służebnica Boża. W okresie od 1922 do 1924, uczyła się w Warszawskiej Szkole Pielęgniarstwa, przy ul. Smolnej 8. Po ukończeniu nauki dyrektorka szkoły, Helen Bridge, wysłała ją w styczniu 1925 na studia pielęgniarstwa społecznego w ramach stypendium Rockefellera do Paryża. Po powrocie z Paryża z początkiem 1926 objęła posadę instruktorki pielęgniarstwa społecznego w nowo powstałej Uniwersyteckiej Szkole Pielęgniarek i Higienistek w Krakowie, po czym została wysłana na kolejne stypendium Rockefellera do Belgii, aby poznać zasady pracy pielęgniarki-higienistki szkolnej. Powróciwszy do Polski poświęciła się pracy pedagogicznej, szkoląc nowe zastępy pielęgniarek. W 1925 zawiązało się Polskie Stowarzyszenie Pielęgniarek Zawodowych, którego została aktywną członkinią, pełniąc w nim okresowo różne funkcje w jego Zarządzie (wiceprzewodniczącej oraz członka). Brała aktywny udział w pracach nad ustawą o pielęgniarstwie. Mając problemy zdrowotne wyjechała wówczas do sanatorium, a po powrocie poświęciła się działalności publicystycznej, pełniąc w latach 1929–1939 funkcję redaktora naczelnego czasopisma Pielęgniarka Polska oraz zamieszczając w nim wiele pisanych przez siebie artykułów. II wojna światowa przerwała jej pracę w redakcji, do której już nie powróciła. Po wojnie ukazały się w innych czasopismach jej artykuły m.in. w czasopiśmie Pielęgniarka i Położna czy też Myśl Narodowa, gdzie zamieszczono kilka jej napisanych wcześniej wierszy. W 1931 próbowała na krótko powrócić do pracy pedagogicznej jako asystentka dyrektorki Warszawskiej Szkoły Pielęgniarstwa, ale w 1933, z powodu pogorszenia stanu zdrowia, musiała przerwać tę pracę i wyjechać na kurację do Zakopanego. Tuż przed 1939 wraz z ojcem udała się w podróż do Włoch, gdzie zwiedziła m.in. Asyż.</a:t>
            </a:r>
          </a:p>
          <a:p>
            <a:endParaRPr lang="pl-PL" sz="1400" dirty="0"/>
          </a:p>
        </p:txBody>
      </p:sp>
      <p:pic>
        <p:nvPicPr>
          <p:cNvPr id="4098" name="Picture 2" descr="Fototapeta Pielęgniarka pielęgniarki pielęgniarki pielęgniarki Hist cichu •  Pixers® - Żyjemy by zmieniać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2276872"/>
            <a:ext cx="2051720" cy="3017235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ransition>
    <p:pull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1484784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400" dirty="0"/>
              <a:t>Współpracowała także z więźniami z Patronatem Opieki nad Więźniami w Krakowie. Od stycznia do marca 1945 pracowała jako przewodnicząca Sekcji Pomocy Przesiedleńcom, udzielając pomocy powracającym z Rzeszy przymusowym robotnikom i repatriantom. 1 kwietnia tegoż roku uczestniczyła w przygotowaniu reaktywacji Uniwersyteckiej Szkoły Pielęgniarek i Higienistek, która wkrótce przekształciła się w trzyletnią szkołę Pielęgniarsko-Położniczą. Latem 1946 wyjechała wraz z koleżankami na roczne stypendium UNRRA do Stanów Zjednoczonych, w celu zapoznania się z działaniem nowojorskiego pielęgniarstwa domowego. Następnie, kierowana przez Ministerstwo Zdrowia, prowadziła w różnych miastach Polski kursy dokształcające dla pielęgniarek. W szkole Instruktorek w Warszawie prowadziła wykłady z metodyki nauczania</a:t>
            </a:r>
            <a:r>
              <a:rPr lang="pl-PL" sz="1400" baseline="30000" dirty="0"/>
              <a:t>[</a:t>
            </a:r>
            <a:r>
              <a:rPr lang="pl-PL" sz="1400" dirty="0"/>
              <a:t>. Począwszy od 1957, w którym powstało Polskie Towarzystwo Pielęgniarskie, okresowo pracowała w jego Zarządzie Głównym, a następnie w Komisji Historycznej. Ponadto przez wiele lat pełniła okresowo funkcję zastępcy rzecznika dobra służby zdrowia przy Okręgowej Komisji Kontroli Zawodowej w Krakowie.</a:t>
            </a:r>
          </a:p>
        </p:txBody>
      </p:sp>
      <p:sp>
        <p:nvSpPr>
          <p:cNvPr id="5" name="Prostokąt 4"/>
          <p:cNvSpPr/>
          <p:nvPr/>
        </p:nvSpPr>
        <p:spPr>
          <a:xfrm>
            <a:off x="0" y="3749457"/>
            <a:ext cx="91440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400" dirty="0"/>
              <a:t>W jej dorobku znalazł się napisany przez nią podręcznik </a:t>
            </a:r>
            <a:r>
              <a:rPr lang="pl-PL" sz="1400" i="1" dirty="0"/>
              <a:t>Pielęgniarstwo w otwartej opiece zdrowotnej</a:t>
            </a:r>
            <a:r>
              <a:rPr lang="pl-PL" sz="1400" dirty="0"/>
              <a:t>. Od 1955 organizowała okresowe konferencje i coroczne rekolekcje dla pielęgniarek, które były prowadzone przez kapłana, ciesząc się dużym zainteresowaniem. Napisała wówczas tzw. </a:t>
            </a:r>
            <a:r>
              <a:rPr lang="pl-PL" sz="1400" i="1" dirty="0"/>
              <a:t>Rachunek sumienia pielęgniarki</a:t>
            </a:r>
            <a:r>
              <a:rPr lang="pl-PL" sz="1400" dirty="0"/>
              <a:t>, który był potem rozdawany uczestnikom tych rekolekcji. W tych latach organizowała również wyjazdy do Częstochowy, na Jasną Górę, będące zjazdami służby zdrowia, mimo nieprzychylnego wówczas stanowiska władz państwowych.</a:t>
            </a:r>
          </a:p>
          <a:p>
            <a:r>
              <a:rPr lang="pl-PL" sz="1400" dirty="0"/>
              <a:t>Z początkiem roku szkolnego 1957/1958 została przeniesiona do Kobierzyna, by tam objąć stanowisko dyrektorki Szkoły Pielęgniarstwa Psychiatrycznego. Po rocznej pracy w Kobierzynie w 1958 powróciła jednak do Krakowa, ponieważ Ministerstwo Zdrowia rozwiązało Szkołę Pielęgniarstwa Psychiatrycznego, co było powodem przejścia jej na wcześniejszą emeryturę.</a:t>
            </a:r>
          </a:p>
          <a:p>
            <a:r>
              <a:rPr lang="pl-PL" sz="1400" dirty="0"/>
              <a:t>Była pomysłodawczynią systemu tzw. pielęgniarstwa parafialnego. Przekonywała proboszczów do rozszerzania opieki nad chorymi w domu w obrębie parafii, a siostry zakonne do współpracy. Wprowadziła nowy rodzaj niesionej pomocy, polegającej na tym, że oprócz pomocy duchowej i materialnej chory mógł oczekiwać także pomocy od pielęgniarki przychodzącej do jego domu. Organizując m.in. pracę pielęgniarstwa parafialnego w okręgu chrzanowskim nawiązała kontakt z Janiną </a:t>
            </a:r>
            <a:r>
              <a:rPr lang="pl-PL" sz="1400" dirty="0" err="1"/>
              <a:t>Woynarowską</a:t>
            </a:r>
            <a:r>
              <a:rPr lang="pl-PL" sz="1400" dirty="0"/>
              <a:t>, późniejszą Służebnicą Bożą, i jej powierzyła szkolenie opiekunek w tym rejonie.</a:t>
            </a:r>
          </a:p>
        </p:txBody>
      </p:sp>
      <p:sp>
        <p:nvSpPr>
          <p:cNvPr id="6" name="Prostokąt 5"/>
          <p:cNvSpPr/>
          <p:nvPr/>
        </p:nvSpPr>
        <p:spPr>
          <a:xfrm>
            <a:off x="0" y="404664"/>
            <a:ext cx="91440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400" dirty="0"/>
              <a:t>Po wybuchu II wojny światowej wyjechała z Warszawy (gdzie przebywała 1 września) do Krakowa, w którym włączyła się do pracy w organizacji charytatywnej: Obywatelskim Komitecie Pomocy Społecznej pod przewodnictwem </a:t>
            </a:r>
            <a:r>
              <a:rPr lang="pl-PL" sz="1400" dirty="0" err="1"/>
              <a:t>abp</a:t>
            </a:r>
            <a:r>
              <a:rPr lang="pl-PL" sz="1400" dirty="0"/>
              <a:t>. Adama Stefana Sapiehy. Następnie działała w konspiracji. Uczestniczyła w pracach Polskiego Komitetu Opiekuńczego w Sekcji Pomocy Wysiedlonym jako kierownik działu opieki domowej, później jako przewodnicząca Sekcji Opieki nad Przesiedlonymi i Uchodźcami. </a:t>
            </a:r>
          </a:p>
        </p:txBody>
      </p:sp>
    </p:spTree>
  </p:cSld>
  <p:clrMapOvr>
    <a:masterClrMapping/>
  </p:clrMapOvr>
  <p:transition>
    <p:wheel spokes="8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251520" y="260648"/>
            <a:ext cx="828092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400" dirty="0"/>
              <a:t>W 1958 wprowadziła zwyczaj zanoszenia potraw wigilijnych z kuchni sióstr </a:t>
            </a:r>
            <a:r>
              <a:rPr lang="pl-PL" sz="1400" dirty="0" err="1"/>
              <a:t>prezentek</a:t>
            </a:r>
            <a:r>
              <a:rPr lang="pl-PL" sz="1400" dirty="0"/>
              <a:t> oraz sporządzania skromnych paczek świątecznych do domów ubogich chorych, a także wręczania symbolicznych prezentów imieninowych. W 1960 w Wielkim poście wraz z nią odwiedził domy 35 chorych biskup krakowski Karol Wojtyła, późniejszy papież i święty. Ponadto jej zasługą był pomysł wprowadzenia mszy świętych w domach chorych (szczególnie dotkniętych chorobami chronicznymi), czy też zorganizowanie w 1964 rekolekcji dla nich w Trzebini. W swoich planach widziała również potrzebę stworzenia stałego domu, gdzie chorzy mogliby przyjechać na pewien czas na odpoczynek lub na zorganizowane wczasy.</a:t>
            </a:r>
          </a:p>
          <a:p>
            <a:r>
              <a:rPr lang="pl-PL" sz="1400" dirty="0"/>
              <a:t>Inspiracje do dalszej pracy czerpała poprzez rozwój swojej duchowości, m.in. uczestniczenie w codziennej mszy świętej czy też korzystanie z sakramentu Eucharystii.</a:t>
            </a:r>
          </a:p>
          <a:p>
            <a:r>
              <a:rPr lang="pl-PL" sz="1400" b="1" dirty="0"/>
              <a:t>U schyłku życia</a:t>
            </a:r>
          </a:p>
          <a:p>
            <a:r>
              <a:rPr lang="pl-PL" sz="1400" dirty="0"/>
              <a:t>W 1966 zachorowała na chorobę nowotworową, przechodząc w jej trakcie 13 grudnia tegoż roku operację chirurgiczną, a następnie sesje radioterapii. 12 lutego 1973 wygłosiła na spotkaniu Dyrektorów Diecezjalnych Duszpasterstwa Dobroczynności swój ostatni referat </a:t>
            </a:r>
            <a:r>
              <a:rPr lang="pl-PL" sz="1400" i="1" dirty="0"/>
              <a:t>Apostolstwo świeckich w opiece nad chorymi.</a:t>
            </a:r>
            <a:r>
              <a:rPr lang="pl-PL" sz="1400" dirty="0"/>
              <a:t> 12 kwietnia tegoż roku, będąc już obłożnie i ciężko chorą, przyjęła z rąk ks. Franciszka Macharskiego, późniejszego kardynała, sakrament namaszczenia chorych, po czym 28 kwietnia straciła przytomność, a 29 kwietnia, około godz. 4:00, zmarła w swoim mieszkaniu.</a:t>
            </a:r>
          </a:p>
        </p:txBody>
      </p:sp>
      <p:sp>
        <p:nvSpPr>
          <p:cNvPr id="4" name="Prostokąt 3"/>
          <p:cNvSpPr/>
          <p:nvPr/>
        </p:nvSpPr>
        <p:spPr>
          <a:xfrm>
            <a:off x="251520" y="3789040"/>
            <a:ext cx="871296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400" dirty="0"/>
              <a:t>Trumnę z jej ciałem przeniesiono do kościoła sióstr karmelitanek bosych po drugiej stronie ulicy Łobzowskiej, niemalże naprzeciwko kamienicy gdzie mieszkała, a 2 maja odbyły się ceremonie pogrzebowe pod przewodnictwem kard. Karola Wojtyły przy licznym udziale duchowieństwa, wiernych i pielęgniarek, po czym została pochowana w rodzinnym grobowcu na Cmentarzu Rakowickim. Kard. Karol Wojtyła w czasie mszy żałobnej powiedział m.in.:</a:t>
            </a:r>
          </a:p>
        </p:txBody>
      </p:sp>
      <p:pic>
        <p:nvPicPr>
          <p:cNvPr id="18434" name="Picture 2" descr="https://upload.wikimedia.org/wikipedia/commons/thumb/7/77/Saint_Nicholas_Church%2C_pentaptych%2C_confession_of_blessed_Hanna_Chrzanowska%2C_9_Kopernika_street%2C_Krak%C3%B3w%2C_Poland.jpg/240px-Saint_Nicholas_Church%2C_pentaptych%2C_confession_of_blessed_Hanna_Chrzanowska%2C_9_Kopernika_street%2C_Krak%C3%B3w%2C_Polan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22764" y="4797152"/>
            <a:ext cx="2513732" cy="172819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Prostokąt 5"/>
          <p:cNvSpPr/>
          <p:nvPr/>
        </p:nvSpPr>
        <p:spPr>
          <a:xfrm>
            <a:off x="0" y="4797152"/>
            <a:ext cx="651621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400" i="1" dirty="0"/>
              <a:t>„Dziękujemy Ci Pani Hanno, za to, że byłaś wśród nas; że byłaś taka, jaka byłaś. Dziękują Ci za to opiekunki chorych, siostry zakonne, pielęgniarki, młodzież akademicka – cały Kościół krakowski. Dziękuję Ci za to, jako biskup Kościoła krakowskiego. Byłaś dla mnie ogromną pomocą i oparciem. A raczej dziękujemy Bogu za to, że byłaś wśród nas taka, jaka byłaś – z tą Twoją wielką prostotą, z tym wewnętrznym spokojem, a zarazem z tym wewnętrznym żarem; że byłaś wśród nas jakimś wcieleniem Chrystusowych błogosławieństw z Kazania na Górze; zwłaszcza tego kiedy mówił: Błogosławieni miłosierni. Dziękujemy Panu Bogu za to życie, które miało taką wymowę, które pozostawiło nam takie świadectwo; tak bardzo przejrzyste, tak bardzo czytelne...</a:t>
            </a:r>
            <a:r>
              <a:rPr lang="pl-PL" sz="1400" dirty="0"/>
              <a:t>”</a:t>
            </a:r>
            <a:endParaRPr lang="pl-PL" sz="1400" i="1" dirty="0"/>
          </a:p>
        </p:txBody>
      </p:sp>
    </p:spTree>
  </p:cSld>
  <p:clrMapOvr>
    <a:masterClrMapping/>
  </p:clrMapOvr>
  <p:transition>
    <p:split dir="in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>
                <a:solidFill>
                  <a:srgbClr val="002060"/>
                </a:solidFill>
              </a:rPr>
              <a:t>W jaki sposób mogę naśladować mojego patrona 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323528" y="1772816"/>
            <a:ext cx="846043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pl-PL" sz="2400" dirty="0"/>
              <a:t>Mogę pomagać innym np. biorąc udział w akcji „Tytka charytatywna” gdzie zbieramy jedzenie dla ubogich</a:t>
            </a:r>
          </a:p>
          <a:p>
            <a:pPr marL="342900" indent="-342900">
              <a:buAutoNum type="arabicPeriod"/>
            </a:pPr>
            <a:r>
              <a:rPr lang="pl-PL" sz="2400" dirty="0"/>
              <a:t>Gdy spotkam bezdomnego, który potrzebuje jest głodny z chęcią kupię lub oddam mu swoje jedzenie</a:t>
            </a:r>
          </a:p>
          <a:p>
            <a:pPr marL="342900" indent="-342900">
              <a:buAutoNum type="arabicPeriod"/>
            </a:pPr>
            <a:r>
              <a:rPr lang="pl-PL" sz="2400" dirty="0"/>
              <a:t>Mogę jak najczęściej uczestniczyć w mszach świętych i korzystać z sakramentu Eucharystii jak i namawiać innych aby nie grzeszyli.</a:t>
            </a:r>
          </a:p>
          <a:p>
            <a:pPr marL="342900" indent="-342900">
              <a:buAutoNum type="arabicPeriod"/>
            </a:pPr>
            <a:r>
              <a:rPr lang="pl-PL" sz="2400" dirty="0"/>
              <a:t>Mogę przynależeć do różnych organizacji pomagających ludziom</a:t>
            </a:r>
          </a:p>
          <a:p>
            <a:pPr marL="342900" indent="-342900">
              <a:buAutoNum type="arabicPeriod"/>
            </a:pPr>
            <a:endParaRPr lang="pl-PL" sz="2400" dirty="0"/>
          </a:p>
        </p:txBody>
      </p:sp>
    </p:spTree>
  </p:cSld>
  <p:clrMapOvr>
    <a:masterClrMapping/>
  </p:clrMapOvr>
  <p:transition>
    <p:checke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Możesz pomóc potrzebującym. Ruszyła akcja Tytka Charytatywna - Caritas  Diecezji Kaliskiej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692696"/>
            <a:ext cx="2848637" cy="267059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20484" name="Picture 4" descr="Bezdomni wśród grup najbardziej zagrożonych koronawirusem - Vatican New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0112" y="836712"/>
            <a:ext cx="3071431" cy="172819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0486" name="Picture 6" descr="Znalezione obrazy dla zapytania eucharystia symbole | Communion banner,  First communion banner, Communion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47664" y="4365104"/>
            <a:ext cx="2304256" cy="208823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20488" name="AutoShape 8" descr="Międzynarodowy Komitet Czerwonego Krzyża - Współpraca Międzynarodow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pic>
        <p:nvPicPr>
          <p:cNvPr id="20490" name="Picture 10" descr="UNICEF Polska uruchamia stronę o koronawirusie - Magazyn Informacyjny Osób  Niepełnosprawnych „Nasze Sprawy”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48264" y="4941168"/>
            <a:ext cx="1824203" cy="136815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0492" name="AutoShape 12" descr="KIM JESTEŚMY - PCK Kraków // Polski Czerwony Krzyż w Krakowie - Oficjalny  Serwi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20494" name="AutoShape 14" descr="KIM JESTEŚMY - PCK Kraków // Polski Czerwony Krzyż w Krakowie - Oficjalny  Serwi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pic>
        <p:nvPicPr>
          <p:cNvPr id="10" name="Obraz 9" descr="pobrane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148064" y="3429000"/>
            <a:ext cx="2562225" cy="17907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" name="pole tekstowe 10"/>
          <p:cNvSpPr txBox="1"/>
          <p:nvPr/>
        </p:nvSpPr>
        <p:spPr>
          <a:xfrm>
            <a:off x="827584" y="836712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1.</a:t>
            </a:r>
          </a:p>
        </p:txBody>
      </p:sp>
      <p:sp>
        <p:nvSpPr>
          <p:cNvPr id="12" name="pole tekstowe 11"/>
          <p:cNvSpPr txBox="1"/>
          <p:nvPr/>
        </p:nvSpPr>
        <p:spPr>
          <a:xfrm>
            <a:off x="5148064" y="83671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2.</a:t>
            </a:r>
          </a:p>
        </p:txBody>
      </p:sp>
      <p:sp>
        <p:nvSpPr>
          <p:cNvPr id="13" name="pole tekstowe 12"/>
          <p:cNvSpPr txBox="1"/>
          <p:nvPr/>
        </p:nvSpPr>
        <p:spPr>
          <a:xfrm>
            <a:off x="1115616" y="458112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3.</a:t>
            </a:r>
          </a:p>
        </p:txBody>
      </p:sp>
      <p:sp>
        <p:nvSpPr>
          <p:cNvPr id="14" name="pole tekstowe 13"/>
          <p:cNvSpPr txBox="1"/>
          <p:nvPr/>
        </p:nvSpPr>
        <p:spPr>
          <a:xfrm>
            <a:off x="4644008" y="3429000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4.</a:t>
            </a:r>
          </a:p>
        </p:txBody>
      </p:sp>
    </p:spTree>
  </p:cSld>
  <p:clrMapOvr>
    <a:masterClrMapping/>
  </p:clrMapOvr>
  <p:transition>
    <p:diamond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solidFill>
                  <a:srgbClr val="002060"/>
                </a:solidFill>
              </a:rPr>
              <a:t>Link z którego brałam informacje </a:t>
            </a:r>
          </a:p>
        </p:txBody>
      </p:sp>
      <p:sp>
        <p:nvSpPr>
          <p:cNvPr id="3" name="Prostokąt 2"/>
          <p:cNvSpPr/>
          <p:nvPr/>
        </p:nvSpPr>
        <p:spPr>
          <a:xfrm>
            <a:off x="539552" y="1484784"/>
            <a:ext cx="80283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800" dirty="0"/>
              <a:t>https://pl.wikipedia.org/wiki/Hanna_Chrzanowska</a:t>
            </a:r>
          </a:p>
        </p:txBody>
      </p:sp>
    </p:spTree>
  </p:cSld>
  <p:clrMapOvr>
    <a:masterClrMapping/>
  </p:clrMapOvr>
  <p:transition>
    <p:pull dir="ld"/>
  </p:transition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1796</Words>
  <Application>Microsoft Office PowerPoint</Application>
  <PresentationFormat>Pokaz na ekranie (4:3)</PresentationFormat>
  <Paragraphs>33</Paragraphs>
  <Slides>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2" baseType="lpstr">
      <vt:lpstr>Arial</vt:lpstr>
      <vt:lpstr>Calibri</vt:lpstr>
      <vt:lpstr>Motyw pakietu Office</vt:lpstr>
      <vt:lpstr>Święta Hanna</vt:lpstr>
      <vt:lpstr>Prezentacja programu PowerPoint</vt:lpstr>
      <vt:lpstr>Życiorys</vt:lpstr>
      <vt:lpstr>Prezentacja programu PowerPoint</vt:lpstr>
      <vt:lpstr>Prezentacja programu PowerPoint</vt:lpstr>
      <vt:lpstr>Prezentacja programu PowerPoint</vt:lpstr>
      <vt:lpstr>W jaki sposób mogę naśladować mojego patrona </vt:lpstr>
      <vt:lpstr>Prezentacja programu PowerPoint</vt:lpstr>
      <vt:lpstr>Link z którego brałam informacje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Święta Hanna</dc:title>
  <dc:creator>Hanna</dc:creator>
  <cp:lastModifiedBy>dyrektor</cp:lastModifiedBy>
  <cp:revision>12</cp:revision>
  <dcterms:created xsi:type="dcterms:W3CDTF">2020-11-14T16:48:35Z</dcterms:created>
  <dcterms:modified xsi:type="dcterms:W3CDTF">2020-11-19T08:02:50Z</dcterms:modified>
</cp:coreProperties>
</file>