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6" r:id="rId5"/>
    <p:sldId id="275" r:id="rId6"/>
    <p:sldId id="284" r:id="rId7"/>
    <p:sldId id="290" r:id="rId8"/>
    <p:sldId id="292" r:id="rId9"/>
    <p:sldId id="285" r:id="rId10"/>
    <p:sldId id="282" r:id="rId11"/>
    <p:sldId id="311" r:id="rId12"/>
    <p:sldId id="312" r:id="rId13"/>
    <p:sldId id="287" r:id="rId14"/>
    <p:sldId id="305" r:id="rId15"/>
    <p:sldId id="307" r:id="rId16"/>
    <p:sldId id="286" r:id="rId17"/>
    <p:sldId id="302" r:id="rId18"/>
    <p:sldId id="296" r:id="rId19"/>
    <p:sldId id="297" r:id="rId20"/>
    <p:sldId id="298" r:id="rId21"/>
    <p:sldId id="303" r:id="rId22"/>
    <p:sldId id="310" r:id="rId23"/>
    <p:sldId id="300" r:id="rId2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SSE Poznań" initials="MP" lastIdx="1" clrIdx="0">
    <p:extLst>
      <p:ext uri="{19B8F6BF-5375-455C-9EA6-DF929625EA0E}">
        <p15:presenceInfo xmlns:p15="http://schemas.microsoft.com/office/powerpoint/2012/main" userId="WSSE Pozna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303"/>
    <a:srgbClr val="1A72A2"/>
    <a:srgbClr val="FFFF66"/>
    <a:srgbClr val="FFCC00"/>
    <a:srgbClr val="F3A473"/>
    <a:srgbClr val="009900"/>
    <a:srgbClr val="009E00"/>
    <a:srgbClr val="6DFF6D"/>
    <a:srgbClr val="256402"/>
    <a:srgbClr val="D1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23:25:56.98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23:25:56.98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23:25:56.98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AF52FE-5BFF-4D8E-A256-64A2CEE75192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21BB-9627-4240-843B-265ACF57F3C1}" type="datetime1">
              <a:rPr lang="pl-PL" smtClean="0"/>
              <a:pPr/>
              <a:t>04.09.2020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C0C8F3-9051-4F8C-B77D-29A9DFE3FF6F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7" name="Obraz — symbol zastępczy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6" name="Tekst — symbol zastępczy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28C444-B7E6-4974-AAF2-097614A3116D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F5B3A-F29C-4836-878F-C9DB01C8BD57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962570-5F2A-4B21-B458-BC79F3A4D36E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D4566A-E72C-4D69-B787-8C2ACD1D7388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DA8C74-4A47-416C-BCEB-C21467A76EA0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201FAB-F338-4516-AC27-B0372ABFABBA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0E0B82-CFDC-4F10-8CFD-A305797AFC5B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9ECF75-65C6-4ED7-B4DA-ACD26C3329A2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2008B9-3857-4E6C-B30D-30679C568B0F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4741F-30B6-47DF-9994-FC1FE3A45B58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1B5A0C-8507-4EF2-8E3B-E280EE3A7CE4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E953CA-7A76-4C86-99DD-BBB44921BD63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373BF8-DF40-4397-8295-A572884784E9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F413D5-773D-49D3-B064-2B310B0F859D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96DE1-BF04-4FDD-96FD-0B25D6042A05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4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8E9176-1732-49A8-B0AE-638CAAAB05E0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A5D92"/>
            </a:gs>
            <a:gs pos="85000">
              <a:srgbClr val="1A72A2">
                <a:lumMod val="99000"/>
              </a:srgbClr>
            </a:gs>
            <a:gs pos="32000">
              <a:srgbClr val="063A5B"/>
            </a:gs>
            <a:gs pos="20000">
              <a:srgbClr val="075A8F">
                <a:lumMod val="25000"/>
              </a:srgbClr>
            </a:gs>
            <a:gs pos="68000">
              <a:srgbClr val="0F6497"/>
            </a:gs>
            <a:gs pos="97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Łącznik prosty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4EBF4-8BC2-4B65-89A7-74D2F272A71C}" type="datetime1">
              <a:rPr lang="pl-PL" smtClean="0"/>
              <a:t>04.09.2020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kmrsg42t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kmzvgyyd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841560D-9B65-4491-93A5-A65FC325F587}"/>
              </a:ext>
            </a:extLst>
          </p:cNvPr>
          <p:cNvSpPr/>
          <p:nvPr/>
        </p:nvSpPr>
        <p:spPr>
          <a:xfrm>
            <a:off x="1669143" y="1605796"/>
            <a:ext cx="9477794" cy="259466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51C8B64-6520-43F7-9BAA-4E224CAD1C41}"/>
              </a:ext>
            </a:extLst>
          </p:cNvPr>
          <p:cNvSpPr txBox="1"/>
          <p:nvPr/>
        </p:nvSpPr>
        <p:spPr>
          <a:xfrm>
            <a:off x="1221656" y="2028616"/>
            <a:ext cx="10168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Wytyczne GIS, MZ i MEN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dla publicznych i niepublicznych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szkół i placówek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od 1 września 2020 r.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FCB33B-371D-4776-B8BF-4568DF210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2" y="127915"/>
            <a:ext cx="1437091" cy="14370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4455AF0-B3E9-4CA2-99F8-E0736DF3620C}"/>
              </a:ext>
            </a:extLst>
          </p:cNvPr>
          <p:cNvSpPr txBox="1"/>
          <p:nvPr/>
        </p:nvSpPr>
        <p:spPr>
          <a:xfrm>
            <a:off x="5579165" y="5030145"/>
            <a:ext cx="598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Marta Paul-Lis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Kierownik Oddziału Higieny Dzieci i Młodzieży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Wojewódzka Stacja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Sanitarno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Epidemiologiczna w Poznaniu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421C532-F400-4CCE-8847-6A914BBA5467}"/>
              </a:ext>
            </a:extLst>
          </p:cNvPr>
          <p:cNvSpPr/>
          <p:nvPr/>
        </p:nvSpPr>
        <p:spPr>
          <a:xfrm>
            <a:off x="613317" y="489897"/>
            <a:ext cx="11128917" cy="1098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Postępowanie w przypadku podejrzenia zakażenia</a:t>
            </a:r>
          </a:p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 pracowników szkoły/internatu/bursy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366C1AC-7067-48B7-BB21-A6C41DA5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7" y="1892300"/>
            <a:ext cx="11128917" cy="46101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Poinstruowanie pracowników, iż w przypadku wystąpienia niepokojących objawów choroby zakaźnej powinni pozostać w domu i skontaktować się telefonicznie z lekarzem podstawowej opieki zdrowotnej, </a:t>
            </a:r>
            <a:b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 razie pogarszania się stanu zdrowia zadzwonić pod nr 999 lub 112 i poinformować, że mogą być zakażeni </a:t>
            </a:r>
            <a:r>
              <a:rPr lang="pl-PL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koronawirusem</a:t>
            </a:r>
            <a:endParaRPr lang="pl-PL" sz="17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Obszar, w którym porus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zał się i przebywał pracownik z infekcją dróg oddechowych, bezzwłocznie należy poddać gruntownemu sprzątaniu, zgodnie z funkcjonującymi w podmiocie procedurami oraz zdezynfekować powierzchnie dotykowe (klamki, poręcze, uchwyty itp.) oraz zastosować się do indywidualnych zaleceń wydanych przez organy Państwowej Inspekcji Sanitarnej</a:t>
            </a:r>
            <a:endParaRPr lang="pl-PL" sz="17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potwierdzonego zakażenia SARS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-CoV-2 na terenie szkoły należy stosować się do zaleceń państwowego powiatowego inspektora sanitarnego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przypadku wątpliwości należy zwrócić się do właściwej powiatowej stacji sanitarno-epidemiologicznej, aby odbyć konsultację lub uzyskać poradę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99B1E855-B07B-4D84-8523-E8CE250D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989" y="6100956"/>
            <a:ext cx="1142245" cy="401444"/>
          </a:xfrm>
        </p:spPr>
        <p:txBody>
          <a:bodyPr/>
          <a:lstStyle/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l-P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421C532-F400-4CCE-8847-6A914BBA5467}"/>
              </a:ext>
            </a:extLst>
          </p:cNvPr>
          <p:cNvSpPr/>
          <p:nvPr/>
        </p:nvSpPr>
        <p:spPr>
          <a:xfrm>
            <a:off x="2247331" y="2054087"/>
            <a:ext cx="7697337" cy="237728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Możliwe dodatkowe zalecenia dla dyrektorów publicznych i niepublicznych szkół i placówek </a:t>
            </a:r>
            <a:b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strefie żółtek i czerwonej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99B1E855-B07B-4D84-8523-E8CE250D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989" y="6100956"/>
            <a:ext cx="1142245" cy="401444"/>
          </a:xfrm>
        </p:spPr>
        <p:txBody>
          <a:bodyPr/>
          <a:lstStyle/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l-P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1A1C54D-8BD1-4137-A275-792D9C153EEF}"/>
              </a:ext>
            </a:extLst>
          </p:cNvPr>
          <p:cNvSpPr/>
          <p:nvPr/>
        </p:nvSpPr>
        <p:spPr>
          <a:xfrm>
            <a:off x="613316" y="489897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PPIS – zawieszenie zajęć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88F5E73-0630-4AA8-96CA-9A6D8724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6" y="2413000"/>
            <a:ext cx="11160000" cy="4445000"/>
          </a:xfrm>
        </p:spPr>
        <p:txBody>
          <a:bodyPr>
            <a:normAutofit/>
          </a:bodyPr>
          <a:lstStyle/>
          <a:p>
            <a:pPr marL="400050" indent="0"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9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7B4CAD98-3563-48A2-A197-80E80BE3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12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6E5DCA3-8172-4D48-AF56-BC8A8AFD53A2}"/>
              </a:ext>
            </a:extLst>
          </p:cNvPr>
          <p:cNvSpPr txBox="1"/>
          <p:nvPr/>
        </p:nvSpPr>
        <p:spPr>
          <a:xfrm>
            <a:off x="1097855" y="1878839"/>
            <a:ext cx="10190921" cy="239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l-PL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Zgodnie z § 18 ust. 2a-2c </a:t>
            </a:r>
            <a:r>
              <a:rPr lang="pl-PL" sz="1700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Rozporządzenia Ministra Edukacji Narodowej i Sportu </a:t>
            </a:r>
            <a:r>
              <a:rPr lang="pl-PL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dnia 31 grudnia 2002 r.</a:t>
            </a:r>
            <a:r>
              <a:rPr lang="pl-PL" sz="1700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sprawie bezpieczeństwa i higieny w publicznych i niepublicznych szkołach i placówkach </a:t>
            </a:r>
            <a:r>
              <a:rPr lang="pl-PL" sz="17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(Dz.U. z 2020 r. poz. 1166 ze zm.)</a:t>
            </a:r>
            <a:r>
              <a:rPr lang="pl-PL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dyrektor za zgodą organu prowadzącego i po uzyskaniu pozytywnej </a:t>
            </a:r>
            <a:r>
              <a:rPr lang="pl-PL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opinii właściwego państwowego powiatowego inspektora sanitarnego</a:t>
            </a:r>
            <a:r>
              <a:rPr lang="pl-PL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może zawiesić zajęcia na czas oznaczony, jeżeli ze względu na aktualną sytuację epidemiologiczną może być zagrożone zdrowie uczniów.</a:t>
            </a:r>
          </a:p>
        </p:txBody>
      </p:sp>
    </p:spTree>
    <p:extLst>
      <p:ext uri="{BB962C8B-B14F-4D97-AF65-F5344CB8AC3E}">
        <p14:creationId xmlns:p14="http://schemas.microsoft.com/office/powerpoint/2010/main" val="311164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1A1C54D-8BD1-4137-A275-792D9C153EEF}"/>
              </a:ext>
            </a:extLst>
          </p:cNvPr>
          <p:cNvSpPr/>
          <p:nvPr/>
        </p:nvSpPr>
        <p:spPr>
          <a:xfrm>
            <a:off x="613316" y="489897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PPIS – zawieszenie zajęć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88F5E73-0630-4AA8-96CA-9A6D8724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6" y="2413000"/>
            <a:ext cx="11160000" cy="4445000"/>
          </a:xfrm>
        </p:spPr>
        <p:txBody>
          <a:bodyPr>
            <a:normAutofit/>
          </a:bodyPr>
          <a:lstStyle/>
          <a:p>
            <a:pPr marL="68580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ystąpienie przypadku lub przypadków zakażenia SARS-CoV-2/ </a:t>
            </a:r>
            <a:r>
              <a:rPr lang="pl-PL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zachorowań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COVID-19 wśród uczniów lub pracowników szkoły, placówki</a:t>
            </a:r>
          </a:p>
          <a:p>
            <a:pPr marL="68580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okalna sytuacja epidemiologiczna na danym obszarze (liczba osób zakażonych/ zapadalność/ dynamika wzrostu) z uwzględnieniem przypadków związanych z transmisją poziomą oraz ogniskami instytucjonalnymi i ich charakterem</a:t>
            </a:r>
          </a:p>
          <a:p>
            <a:pPr marL="400050" indent="0"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przypadku, gdy przyczyną zawieszenia zajęć będzie sytuacja epidemiologiczna w powiecie (nie zaś zdarzenia związane z funkcjonowaniem szkoły), decyzję o nauczaniu na odległość może podjąć nie dyrektor, lecz zespół zarządzania kryzysowego odpowiedniego szczebla. Zespół ten stale monitoruje sytuację epidemiologiczną na danym terenie, koordynuje działania zapobiegawcze i przeciwepidemiczne, w szczególności w powiatach uznanych za obszary żółte i czerwone.</a:t>
            </a:r>
          </a:p>
          <a:p>
            <a:pPr marL="400050" indent="0"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9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Opinia jest wydawana zawsze po konsultacji z WPWIS</a:t>
            </a:r>
          </a:p>
          <a:p>
            <a:pPr marL="400050" indent="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7B4CAD98-3563-48A2-A197-80E80BE3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13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F48FE-97A7-4B1F-89AF-FDDE6DBC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14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4F6A90E-EE60-4857-8431-4FCED89111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5220" t="14119" r="11216" b="10352"/>
          <a:stretch/>
        </p:blipFill>
        <p:spPr bwMode="auto">
          <a:xfrm>
            <a:off x="2822713" y="477078"/>
            <a:ext cx="5910469" cy="5903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9124C44-B853-4C5E-A1E6-53E87DD7A371}"/>
              </a:ext>
            </a:extLst>
          </p:cNvPr>
          <p:cNvSpPr txBox="1"/>
          <p:nvPr/>
        </p:nvSpPr>
        <p:spPr>
          <a:xfrm>
            <a:off x="8905461" y="479711"/>
            <a:ext cx="2994991" cy="337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Uzasadnienie winno zawierać szczegółowe dane dotyczące liczby </a:t>
            </a:r>
            <a:r>
              <a:rPr lang="pl-PL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zachorowań</a:t>
            </a:r>
            <a:r>
              <a:rPr lang="pl-P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czy zachorowania dotyczą uczniów jednej klasy czy wielu, czy uczniowie mieli kontakt z uczniami z innych klas, z jakimi nauczycielami mieli kontakt itp. oraz proponowane rozwiązania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253C087-79D1-4B55-BA0D-AED760B3CE7E}"/>
              </a:ext>
            </a:extLst>
          </p:cNvPr>
          <p:cNvCxnSpPr/>
          <p:nvPr/>
        </p:nvCxnSpPr>
        <p:spPr>
          <a:xfrm flipH="1">
            <a:off x="6400800" y="781878"/>
            <a:ext cx="2504661" cy="433346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2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6FBFC13D-15CE-4379-BB0D-9A3361DE7618}"/>
              </a:ext>
            </a:extLst>
          </p:cNvPr>
          <p:cNvSpPr/>
          <p:nvPr/>
        </p:nvSpPr>
        <p:spPr>
          <a:xfrm>
            <a:off x="613316" y="489897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PPIS – zawieszenie zajęć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900FA59-1B7E-43B5-9A08-686ED9AD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6" y="2225675"/>
            <a:ext cx="11160000" cy="39900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Zgodnie z </a:t>
            </a:r>
            <a:r>
              <a:rPr lang="pl-PL" sz="1700" kern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Rozporządzeniem Ministra Edukacji Narodowej 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dnia 12 sierpnia 2020 r. </a:t>
            </a:r>
            <a:r>
              <a:rPr lang="pl-PL" sz="1700" kern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zmieniającym rozporządzenie w sprawie bezpieczeństwa i higieny w publicznych i niepublicznych szkołach i placówkach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7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(Dz.U. z 2020 r. poz. 1386)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opinia, może  być wydana także ustnie, telefonicznie, za pomocą środków komunikacji elektronicznej lub za pomocą innych środków łączności.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17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Opinia dotycząca zawieszenia zajęć w formie pisemnej</a:t>
            </a:r>
            <a:r>
              <a:rPr lang="pl-PL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0005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A8F923A9-AFC7-40A3-AF66-3FE7AC33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15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2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A0F9AF3-5ACB-4FD3-BCE0-D6CFB89053C2}"/>
              </a:ext>
            </a:extLst>
          </p:cNvPr>
          <p:cNvSpPr/>
          <p:nvPr/>
        </p:nvSpPr>
        <p:spPr>
          <a:xfrm>
            <a:off x="516000" y="489897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PPIS – zawieszenie zajęć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A650221-0833-4AEE-83C4-2139DA16C7D5}"/>
              </a:ext>
            </a:extLst>
          </p:cNvPr>
          <p:cNvSpPr txBox="1"/>
          <p:nvPr/>
        </p:nvSpPr>
        <p:spPr>
          <a:xfrm>
            <a:off x="516000" y="2197100"/>
            <a:ext cx="1116000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ustalić szybką ścieżkę kontaktu, bez pośrednictwa osób trzecich, pomiędzy dyrektorami placówek systemu oświaty a państwowymi powiatowymi inspektorami sanitarnymi, mającą na celu odbycie konsultacji lub uzyskanie porady w związku z epidemią SARS-CoV-2</a:t>
            </a:r>
          </a:p>
          <a:p>
            <a:pPr algn="just">
              <a:lnSpc>
                <a:spcPct val="150000"/>
              </a:lnSpc>
            </a:pPr>
            <a:endParaRPr lang="pl-PL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2450B3-0E5A-4541-994E-341091E1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16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2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150A8B5-6332-4A83-9707-D2B82F4361F6}"/>
              </a:ext>
            </a:extLst>
          </p:cNvPr>
          <p:cNvSpPr txBox="1"/>
          <p:nvPr/>
        </p:nvSpPr>
        <p:spPr>
          <a:xfrm>
            <a:off x="821635" y="1424537"/>
            <a:ext cx="103632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Spotkania przedstawicieli Delegatur Kuratorium Oświaty w Poznaniu z Dyrektorami szkół.</a:t>
            </a:r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F48FE-97A7-4B1F-89AF-FDDE6DBC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17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BA0AE0-5087-4BFF-A468-A0870D67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3" y="2808688"/>
            <a:ext cx="2822713" cy="27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F48FE-97A7-4B1F-89AF-FDDE6DBC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18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0B5E5FA9-546A-4080-949A-D4C677CBA4E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4515" t="9524" r="34104" b="9701"/>
          <a:stretch/>
        </p:blipFill>
        <p:spPr bwMode="auto">
          <a:xfrm>
            <a:off x="2105624" y="918816"/>
            <a:ext cx="3868525" cy="5329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Symbol zastępczy zawartości 21">
            <a:extLst>
              <a:ext uri="{FF2B5EF4-FFF2-40B4-BE49-F238E27FC236}">
                <a16:creationId xmlns:a16="http://schemas.microsoft.com/office/drawing/2014/main" id="{E906F45E-1994-4BBC-98EA-9567A514B198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4330" t="9523" r="34474" b="9359"/>
          <a:stretch/>
        </p:blipFill>
        <p:spPr bwMode="auto">
          <a:xfrm>
            <a:off x="5974149" y="918817"/>
            <a:ext cx="3868525" cy="5329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93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F48FE-97A7-4B1F-89AF-FDDE6DBC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19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3F42A65-90C1-47D4-A14B-03299550D8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212" y="437322"/>
            <a:ext cx="10390639" cy="5844733"/>
          </a:xfrm>
        </p:spPr>
      </p:pic>
    </p:spTree>
    <p:extLst>
      <p:ext uri="{BB962C8B-B14F-4D97-AF65-F5344CB8AC3E}">
        <p14:creationId xmlns:p14="http://schemas.microsoft.com/office/powerpoint/2010/main" val="61676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9AE1900-7DF5-4750-948E-E0C97ED51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634" y="1360869"/>
            <a:ext cx="11231600" cy="49149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Uczeń bez objawów chorobowych sugerujących infekcję dróg oddechowych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omownicy nie przebywają na kwarantannie lub w izolacji w warunkach domowych lub w izolacji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Opiekunowie przyprowadzający uczniów do szkoły bez objawów chorobowych sugerujących infekcję dróg oddechowych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Przy wejściu do budynku szkoły dostępność środków dezynfekujących rąk. </a:t>
            </a: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nformacji</a:t>
            </a: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obowiązku dezynfekowania rąk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Zasady przebywania w przestrzeni wspólnej: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  1 opiekun z dzieckiem/dziećmi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  dystans od kolejnego opiekuna z dzieckiem/dziećmi oraz od pracowników szkoły min. 1,5 m 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  opiekunowie powinni przestrzegać obowiązujących przepisów prawa związanych z bezpieczeństwem   zdrowotnym obywateli (m.in. stosować środki ochronne: osłona ust i nosa, rękawiczki jednorazowe lub dezynfekcja rąk)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BB14EAC-DC6D-4281-9829-9593EDD72D7A}"/>
              </a:ext>
            </a:extLst>
          </p:cNvPr>
          <p:cNvSpPr/>
          <p:nvPr/>
        </p:nvSpPr>
        <p:spPr>
          <a:xfrm>
            <a:off x="510633" y="460869"/>
            <a:ext cx="11170733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zajęć w szkole i placówce (dalej</a:t>
            </a:r>
            <a:r>
              <a:rPr lang="pl-PL" sz="2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szkoła</a:t>
            </a: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89E9F17-BFA6-430F-A20A-407954910F6F}"/>
              </a:ext>
            </a:extLst>
          </p:cNvPr>
          <p:cNvSpPr txBox="1"/>
          <p:nvPr/>
        </p:nvSpPr>
        <p:spPr>
          <a:xfrm>
            <a:off x="10749775" y="6234668"/>
            <a:ext cx="99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313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150A8B5-6332-4A83-9707-D2B82F4361F6}"/>
              </a:ext>
            </a:extLst>
          </p:cNvPr>
          <p:cNvSpPr txBox="1"/>
          <p:nvPr/>
        </p:nvSpPr>
        <p:spPr>
          <a:xfrm>
            <a:off x="1142245" y="4435061"/>
            <a:ext cx="10363200" cy="9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uwagę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F48FE-97A7-4B1F-89AF-FDDE6DBC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20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D1F0B-51D5-4845-9451-A03472FF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41" y="1905000"/>
            <a:ext cx="11128917" cy="4666343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Ograniczenie przebywania w szkole osób z zewnątrz do niezbędnego minimum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Szybka droga komunikacji szkoła – opiekun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Termometr bezdotykowy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Izolacja ucznia z objawami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Dystans społeczny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Ogólne zasady higieny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Dezynfekcja przedmiotów, sprzętu, powierzchni płaskich, powierzchni kontaktowych, sprzętu sportowego wykorzystywanego podczas zajęć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Korzystanie tylko z własnych przyborów szkolnych i podręczników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0FB5B09-9C36-41D1-9CA9-C9657B6F33A9}"/>
              </a:ext>
            </a:extLst>
          </p:cNvPr>
          <p:cNvSpPr/>
          <p:nvPr/>
        </p:nvSpPr>
        <p:spPr>
          <a:xfrm>
            <a:off x="597775" y="460869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zajęć w szkole i placówce (dalej</a:t>
            </a:r>
            <a:r>
              <a:rPr lang="pl-PL" sz="2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szkoła</a:t>
            </a: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962444-9FF6-4C69-8C3E-BAF7EB8F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3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F59F358-002A-45D4-AEE7-731351BB8193}"/>
              </a:ext>
            </a:extLst>
          </p:cNvPr>
          <p:cNvSpPr/>
          <p:nvPr/>
        </p:nvSpPr>
        <p:spPr>
          <a:xfrm>
            <a:off x="684209" y="350198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zajęć w szkole i placówce (dalej</a:t>
            </a:r>
            <a:r>
              <a:rPr lang="pl-PL" sz="2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szkoła</a:t>
            </a: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0B088E7F-CA66-48AA-B22C-BAB48AF115F4}"/>
              </a:ext>
            </a:extLst>
          </p:cNvPr>
          <p:cNvSpPr txBox="1">
            <a:spLocks/>
          </p:cNvSpPr>
          <p:nvPr/>
        </p:nvSpPr>
        <p:spPr>
          <a:xfrm>
            <a:off x="684210" y="2578100"/>
            <a:ext cx="11058023" cy="3700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l-PL" sz="17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l-PL" sz="1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A0722058-684F-4AB6-B00B-3669F2E8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8" y="1854201"/>
            <a:ext cx="11058023" cy="4653602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Wietrzenie </a:t>
            </a:r>
            <a:r>
              <a:rPr lang="pl-PL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lekcyjnych i korytarzy w miarę możliwości po każdych zajęciach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najczęstsze przebywanie na świeżym powietrzu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zajęciach WF ograniczenie gier kontaktowych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organizacji pracy klas I-III (oddzielenie czasowe i  przestrzenne)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Praktyczna nauka zawodu – ogólne zasady dotyczące ograniczeń wynikających ze stanu epidemii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Nieprzynoszenie do szkoły zbędnych przedmiotów (wyjątek - </a:t>
            </a:r>
            <a:r>
              <a:rPr lang="pl-PL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dzieci ze specjalnymi potrzebami edukacyjnymi, w szczególności z niepełnosprawnościami)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Szatnia - co drugi boks lub różne godziny przychodzenia uczniów do szkoły, dezynfekcja rąk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Świetlica – rozmieszczenie środków do dezynfekcji rąk</a:t>
            </a:r>
            <a:endParaRPr lang="pl-PL" sz="17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CF4EB349-A355-44B0-9953-7465EFF5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4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4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FE240BA-A9DC-4109-9605-B42F535DC19D}"/>
              </a:ext>
            </a:extLst>
          </p:cNvPr>
          <p:cNvSpPr/>
          <p:nvPr/>
        </p:nvSpPr>
        <p:spPr>
          <a:xfrm>
            <a:off x="585054" y="550858"/>
            <a:ext cx="11160000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zajęć w szkole i placówce (dalej</a:t>
            </a:r>
            <a:r>
              <a:rPr lang="pl-PL" sz="2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szkoła</a:t>
            </a:r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533E733-9843-4148-A83E-7E6D2CBA7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0" y="1996440"/>
            <a:ext cx="10961689" cy="41630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kontaktu personelu kuchennego, administracji i obsługi z uczniami i nauczycielami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zasad realizacji zajęć pozalekcyjnych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zasad korzystania z biblioteki (kwarantanna dla książek i innych materiałów)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Wyłączenie źródełek i fontanny wody pitnej, korzystanie z innych dystrybutorów pod nadzorem opiekuna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wewnętrznego regulaminu i procedur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Stosowanie rozwiązań minimalizujących ryzyko zakażenia u pracowników &gt; 60 roku życia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Dowóz dzieci i młodzieży na zasadach obowiązujących w transporcie publicznym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818AAA66-E633-4507-869C-A95BD388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numeru slajdu 16">
            <a:extLst>
              <a:ext uri="{FF2B5EF4-FFF2-40B4-BE49-F238E27FC236}">
                <a16:creationId xmlns:a16="http://schemas.microsoft.com/office/drawing/2014/main" id="{2396FC01-E044-4D86-8698-44AAA7221E0F}"/>
              </a:ext>
            </a:extLst>
          </p:cNvPr>
          <p:cNvSpPr txBox="1">
            <a:spLocks/>
          </p:cNvSpPr>
          <p:nvPr/>
        </p:nvSpPr>
        <p:spPr>
          <a:xfrm>
            <a:off x="10573881" y="582453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pl-pl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pl-PL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C501ACF-5F90-4A9E-81B4-74BE9059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41" y="1881810"/>
            <a:ext cx="11128917" cy="44862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cap="none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Numery telefonów do właściwej PSSE, oddziału zakaźnego szpitala i służb medycznych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cap="none" dirty="0">
                <a:solidFill>
                  <a:schemeClr val="tx1"/>
                </a:solidFill>
                <a:latin typeface="Arial" panose="020B0604020202020204" pitchFamily="34" charset="0"/>
              </a:rPr>
              <a:t>Monitoring codziennych prac porządkowych</a:t>
            </a:r>
            <a:endParaRPr lang="pl-PL" sz="17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cap="none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Dezynfekcja – ściśle według zaleceń producenta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W pomieszczeniach sanitarnych należy powiesić plakaty z zasadami prawidłowego mycia rak a przy dozownikach do dezynfekcji rąk – instrukcje dezynfekcji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cap="none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Dbałość o czystość urządzeń i pomieszczeń </a:t>
            </a:r>
            <a:r>
              <a:rPr lang="pl-PL" sz="1700" cap="none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sanitarno</a:t>
            </a:r>
            <a:r>
              <a:rPr lang="pl-PL" sz="1700" cap="none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– higienicznych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</a:rPr>
              <a:t>Zapewnienie miejsca/pojemnika do wyrzucania zużytych maseczek i rękawiczek</a:t>
            </a:r>
            <a:endParaRPr lang="pl-PL" sz="1700" cap="none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171AB27-207C-4C1B-893B-BDC689E02FF6}"/>
              </a:ext>
            </a:extLst>
          </p:cNvPr>
          <p:cNvSpPr/>
          <p:nvPr/>
        </p:nvSpPr>
        <p:spPr>
          <a:xfrm>
            <a:off x="613317" y="489897"/>
            <a:ext cx="11128917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Higiena, czyszczenie i dezynfekcja pomieszczeń i powierzchni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3963FE9F-AD60-4A22-A1D0-4390FC75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pl-PL" sz="12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rtl="0"/>
              <a:t>6</a:t>
            </a:fld>
            <a:endParaRPr lang="pl-PL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9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C23255ED-C661-4963-A7A6-C23E8AE0B83B}"/>
              </a:ext>
            </a:extLst>
          </p:cNvPr>
          <p:cNvSpPr/>
          <p:nvPr/>
        </p:nvSpPr>
        <p:spPr>
          <a:xfrm rot="5400000">
            <a:off x="5489175" y="5629314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C2F6BF61-FBEA-4EED-B120-7CD3C167608E}"/>
              </a:ext>
            </a:extLst>
          </p:cNvPr>
          <p:cNvSpPr/>
          <p:nvPr/>
        </p:nvSpPr>
        <p:spPr>
          <a:xfrm rot="5400000">
            <a:off x="5489177" y="4511185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id="{DA46F38B-CD9C-488D-A7D8-434A75A38AAB}"/>
              </a:ext>
            </a:extLst>
          </p:cNvPr>
          <p:cNvSpPr/>
          <p:nvPr/>
        </p:nvSpPr>
        <p:spPr>
          <a:xfrm rot="5400000">
            <a:off x="5489180" y="3424738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528A75A5-B029-418A-88FB-15B4E5709371}"/>
              </a:ext>
            </a:extLst>
          </p:cNvPr>
          <p:cNvSpPr/>
          <p:nvPr/>
        </p:nvSpPr>
        <p:spPr>
          <a:xfrm rot="5400000">
            <a:off x="5489181" y="2327687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BB8223C-C3A7-41C1-9003-D3DA5AAB569E}"/>
              </a:ext>
            </a:extLst>
          </p:cNvPr>
          <p:cNvSpPr/>
          <p:nvPr/>
        </p:nvSpPr>
        <p:spPr>
          <a:xfrm>
            <a:off x="4875622" y="1657018"/>
            <a:ext cx="1605979" cy="5116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0015BFE-6BB6-475A-B60F-3C40A5743FF8}"/>
              </a:ext>
            </a:extLst>
          </p:cNvPr>
          <p:cNvSpPr/>
          <p:nvPr/>
        </p:nvSpPr>
        <p:spPr>
          <a:xfrm>
            <a:off x="4368240" y="2763222"/>
            <a:ext cx="2469882" cy="5116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Odizolować dziecko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956602F-0B65-4684-808D-280E4667DA2C}"/>
              </a:ext>
            </a:extLst>
          </p:cNvPr>
          <p:cNvSpPr/>
          <p:nvPr/>
        </p:nvSpPr>
        <p:spPr>
          <a:xfrm>
            <a:off x="3538330" y="4929698"/>
            <a:ext cx="4280453" cy="5726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Konsultacja lekarska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65A839E-C957-4373-A680-6EFD4C8D5F67}"/>
              </a:ext>
            </a:extLst>
          </p:cNvPr>
          <p:cNvSpPr/>
          <p:nvPr/>
        </p:nvSpPr>
        <p:spPr>
          <a:xfrm>
            <a:off x="3956374" y="3789379"/>
            <a:ext cx="3444467" cy="5726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Poinformować rodziców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6177EF5-BE30-45CF-BFAE-60EE92B82536}"/>
              </a:ext>
            </a:extLst>
          </p:cNvPr>
          <p:cNvSpPr/>
          <p:nvPr/>
        </p:nvSpPr>
        <p:spPr>
          <a:xfrm>
            <a:off x="613317" y="489897"/>
            <a:ext cx="11128917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Schemat postępowania w przypadku podejrzenia zakażenia u ucznia</a:t>
            </a: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C23255ED-C661-4963-A7A6-C23E8AE0B83B}"/>
              </a:ext>
            </a:extLst>
          </p:cNvPr>
          <p:cNvSpPr/>
          <p:nvPr/>
        </p:nvSpPr>
        <p:spPr>
          <a:xfrm rot="5400000">
            <a:off x="9305801" y="2982275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C2F6BF61-FBEA-4EED-B120-7CD3C167608E}"/>
              </a:ext>
            </a:extLst>
          </p:cNvPr>
          <p:cNvSpPr/>
          <p:nvPr/>
        </p:nvSpPr>
        <p:spPr>
          <a:xfrm rot="5400000">
            <a:off x="7993838" y="2982275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id="{DA46F38B-CD9C-488D-A7D8-434A75A38AAB}"/>
              </a:ext>
            </a:extLst>
          </p:cNvPr>
          <p:cNvSpPr/>
          <p:nvPr/>
        </p:nvSpPr>
        <p:spPr>
          <a:xfrm rot="5400000">
            <a:off x="2080425" y="2982275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BB8223C-C3A7-41C1-9003-D3DA5AAB569E}"/>
              </a:ext>
            </a:extLst>
          </p:cNvPr>
          <p:cNvSpPr/>
          <p:nvPr/>
        </p:nvSpPr>
        <p:spPr>
          <a:xfrm>
            <a:off x="4461110" y="2066979"/>
            <a:ext cx="2469882" cy="675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Badanie w kierunku SARS-CoV-2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6177EF5-BE30-45CF-BFAE-60EE92B82536}"/>
              </a:ext>
            </a:extLst>
          </p:cNvPr>
          <p:cNvSpPr/>
          <p:nvPr/>
        </p:nvSpPr>
        <p:spPr>
          <a:xfrm>
            <a:off x="613317" y="489897"/>
            <a:ext cx="11128917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Schemat postępowania w przypadku podejrzenia zakażenia u ucznia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9C8AD3B-DDCF-4468-8F6B-F3703802B4D3}"/>
              </a:ext>
            </a:extLst>
          </p:cNvPr>
          <p:cNvSpPr/>
          <p:nvPr/>
        </p:nvSpPr>
        <p:spPr>
          <a:xfrm>
            <a:off x="7654375" y="2070109"/>
            <a:ext cx="2469882" cy="675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 (+)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93A97DE-2B78-4654-9EB8-29D0CF23E868}"/>
              </a:ext>
            </a:extLst>
          </p:cNvPr>
          <p:cNvSpPr/>
          <p:nvPr/>
        </p:nvSpPr>
        <p:spPr>
          <a:xfrm>
            <a:off x="1036160" y="2066979"/>
            <a:ext cx="2469882" cy="675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 (-)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8EC3C20-C682-4B55-BA9C-EF517ED5554F}"/>
              </a:ext>
            </a:extLst>
          </p:cNvPr>
          <p:cNvSpPr/>
          <p:nvPr/>
        </p:nvSpPr>
        <p:spPr>
          <a:xfrm rot="10800000">
            <a:off x="3794147" y="2216137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F6C6CD74-8E4A-4E43-8065-B2F8BFC11528}"/>
              </a:ext>
            </a:extLst>
          </p:cNvPr>
          <p:cNvSpPr/>
          <p:nvPr/>
        </p:nvSpPr>
        <p:spPr>
          <a:xfrm>
            <a:off x="7103254" y="2176097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75A2B7E-5C03-4226-991F-C6B03FB50C82}"/>
              </a:ext>
            </a:extLst>
          </p:cNvPr>
          <p:cNvSpPr/>
          <p:nvPr/>
        </p:nvSpPr>
        <p:spPr>
          <a:xfrm>
            <a:off x="874643" y="3548351"/>
            <a:ext cx="2790425" cy="9925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Powrót do szkoły po ustąpieniu objawów infekcji innej niż wirusem SARS-CoV-2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1284901-B720-4CCB-86F2-88F81609B837}"/>
              </a:ext>
            </a:extLst>
          </p:cNvPr>
          <p:cNvSpPr/>
          <p:nvPr/>
        </p:nvSpPr>
        <p:spPr>
          <a:xfrm>
            <a:off x="9117496" y="3463953"/>
            <a:ext cx="2624738" cy="9925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Dyrektor szkoły składa wniosek o wydanie opinii w sprawie zmiany trybu zajęć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28F9F29-EA1E-4EBC-BB04-6204C5C246AB}"/>
              </a:ext>
            </a:extLst>
          </p:cNvPr>
          <p:cNvSpPr/>
          <p:nvPr/>
        </p:nvSpPr>
        <p:spPr>
          <a:xfrm>
            <a:off x="6096000" y="3463953"/>
            <a:ext cx="2624738" cy="9925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7B2E26E0-DA87-4196-8995-230940E975BC}"/>
              </a:ext>
            </a:extLst>
          </p:cNvPr>
          <p:cNvSpPr/>
          <p:nvPr/>
        </p:nvSpPr>
        <p:spPr>
          <a:xfrm rot="5400000">
            <a:off x="5371909" y="1593725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C23255ED-C661-4963-A7A6-C23E8AE0B83B}"/>
              </a:ext>
            </a:extLst>
          </p:cNvPr>
          <p:cNvSpPr/>
          <p:nvPr/>
        </p:nvSpPr>
        <p:spPr>
          <a:xfrm rot="5400000">
            <a:off x="3236306" y="4194571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id="{DA46F38B-CD9C-488D-A7D8-434A75A38AAB}"/>
              </a:ext>
            </a:extLst>
          </p:cNvPr>
          <p:cNvSpPr/>
          <p:nvPr/>
        </p:nvSpPr>
        <p:spPr>
          <a:xfrm rot="5400000">
            <a:off x="1183924" y="4194572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BB8223C-C3A7-41C1-9003-D3DA5AAB569E}"/>
              </a:ext>
            </a:extLst>
          </p:cNvPr>
          <p:cNvSpPr/>
          <p:nvPr/>
        </p:nvSpPr>
        <p:spPr>
          <a:xfrm>
            <a:off x="4461109" y="1769957"/>
            <a:ext cx="2469882" cy="675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6177EF5-BE30-45CF-BFAE-60EE92B82536}"/>
              </a:ext>
            </a:extLst>
          </p:cNvPr>
          <p:cNvSpPr/>
          <p:nvPr/>
        </p:nvSpPr>
        <p:spPr>
          <a:xfrm>
            <a:off x="613317" y="489897"/>
            <a:ext cx="11128917" cy="9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Schemat postępowania w przypadku podejrzenia zakażenia u ucznia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93A97DE-2B78-4654-9EB8-29D0CF23E868}"/>
              </a:ext>
            </a:extLst>
          </p:cNvPr>
          <p:cNvSpPr/>
          <p:nvPr/>
        </p:nvSpPr>
        <p:spPr>
          <a:xfrm>
            <a:off x="1033667" y="3025444"/>
            <a:ext cx="2790425" cy="807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dochodzenie epidemiologiczne 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8EC3C20-C682-4B55-BA9C-EF517ED5554F}"/>
              </a:ext>
            </a:extLst>
          </p:cNvPr>
          <p:cNvSpPr/>
          <p:nvPr/>
        </p:nvSpPr>
        <p:spPr>
          <a:xfrm rot="8707842">
            <a:off x="3974231" y="2634097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F6C6CD74-8E4A-4E43-8065-B2F8BFC11528}"/>
              </a:ext>
            </a:extLst>
          </p:cNvPr>
          <p:cNvSpPr/>
          <p:nvPr/>
        </p:nvSpPr>
        <p:spPr>
          <a:xfrm rot="2112412">
            <a:off x="7027728" y="2597174"/>
            <a:ext cx="378859" cy="26942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75A2B7E-5C03-4226-991F-C6B03FB50C82}"/>
              </a:ext>
            </a:extLst>
          </p:cNvPr>
          <p:cNvSpPr/>
          <p:nvPr/>
        </p:nvSpPr>
        <p:spPr>
          <a:xfrm>
            <a:off x="139215" y="4801316"/>
            <a:ext cx="2239620" cy="807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Kwarantanna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C3D1DBF-1948-4109-A7C6-B247FB245645}"/>
              </a:ext>
            </a:extLst>
          </p:cNvPr>
          <p:cNvSpPr/>
          <p:nvPr/>
        </p:nvSpPr>
        <p:spPr>
          <a:xfrm>
            <a:off x="7553066" y="3025444"/>
            <a:ext cx="2925791" cy="807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Wydaje opinię w sprawie zmiany trybu nauczania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86F67AE-9613-4FA6-8241-61F1D3235F92}"/>
              </a:ext>
            </a:extLst>
          </p:cNvPr>
          <p:cNvSpPr/>
          <p:nvPr/>
        </p:nvSpPr>
        <p:spPr>
          <a:xfrm>
            <a:off x="2598265" y="4814979"/>
            <a:ext cx="2119509" cy="807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39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6000">
                  <a:srgbClr val="1A72A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epidemiologiczny</a:t>
            </a:r>
          </a:p>
        </p:txBody>
      </p:sp>
    </p:spTree>
    <p:extLst>
      <p:ext uri="{BB962C8B-B14F-4D97-AF65-F5344CB8AC3E}">
        <p14:creationId xmlns:p14="http://schemas.microsoft.com/office/powerpoint/2010/main" val="2321620251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315_TF11469707.potx" id="{DC504EA1-2767-4E8F-AE29-F32AA89376B7}" vid="{CC05A16D-3BAF-49EA-AE3D-FE5094F300A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tf11469707_win32</Template>
  <TotalTime>1071</TotalTime>
  <Words>1095</Words>
  <Application>Microsoft Office PowerPoint</Application>
  <PresentationFormat>Panoramiczny</PresentationFormat>
  <Paragraphs>119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Wycinek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Tambor</dc:creator>
  <cp:lastModifiedBy>dyrektor</cp:lastModifiedBy>
  <cp:revision>87</cp:revision>
  <cp:lastPrinted>2020-08-21T11:31:02Z</cp:lastPrinted>
  <dcterms:created xsi:type="dcterms:W3CDTF">2020-08-19T11:48:24Z</dcterms:created>
  <dcterms:modified xsi:type="dcterms:W3CDTF">2020-09-04T10:06:40Z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